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9" r:id="rId3"/>
    <p:sldId id="258" r:id="rId4"/>
    <p:sldId id="434" r:id="rId5"/>
    <p:sldId id="447" r:id="rId6"/>
    <p:sldId id="342" r:id="rId7"/>
    <p:sldId id="343" r:id="rId8"/>
    <p:sldId id="352" r:id="rId9"/>
    <p:sldId id="257" r:id="rId10"/>
    <p:sldId id="471" r:id="rId11"/>
    <p:sldId id="469" r:id="rId12"/>
    <p:sldId id="442" r:id="rId13"/>
    <p:sldId id="260" r:id="rId14"/>
    <p:sldId id="259" r:id="rId15"/>
    <p:sldId id="468" r:id="rId16"/>
    <p:sldId id="443" r:id="rId17"/>
    <p:sldId id="357" r:id="rId18"/>
    <p:sldId id="344" r:id="rId19"/>
    <p:sldId id="353" r:id="rId20"/>
    <p:sldId id="432" r:id="rId21"/>
    <p:sldId id="437" r:id="rId22"/>
    <p:sldId id="430" r:id="rId23"/>
    <p:sldId id="431" r:id="rId24"/>
    <p:sldId id="433" r:id="rId25"/>
    <p:sldId id="436" r:id="rId26"/>
    <p:sldId id="440" r:id="rId27"/>
    <p:sldId id="438" r:id="rId28"/>
    <p:sldId id="445" r:id="rId29"/>
    <p:sldId id="453" r:id="rId30"/>
    <p:sldId id="456" r:id="rId31"/>
    <p:sldId id="457" r:id="rId32"/>
    <p:sldId id="458" r:id="rId33"/>
    <p:sldId id="459" r:id="rId34"/>
    <p:sldId id="460" r:id="rId35"/>
    <p:sldId id="461" r:id="rId36"/>
    <p:sldId id="462" r:id="rId37"/>
    <p:sldId id="463" r:id="rId38"/>
    <p:sldId id="464" r:id="rId39"/>
    <p:sldId id="465" r:id="rId40"/>
    <p:sldId id="466" r:id="rId41"/>
    <p:sldId id="467" r:id="rId42"/>
    <p:sldId id="444" r:id="rId43"/>
    <p:sldId id="262" r:id="rId44"/>
    <p:sldId id="261" r:id="rId45"/>
    <p:sldId id="341" r:id="rId46"/>
    <p:sldId id="332" r:id="rId47"/>
    <p:sldId id="441" r:id="rId48"/>
    <p:sldId id="334" r:id="rId49"/>
    <p:sldId id="333" r:id="rId50"/>
    <p:sldId id="338" r:id="rId51"/>
    <p:sldId id="337" r:id="rId52"/>
    <p:sldId id="335" r:id="rId53"/>
    <p:sldId id="336" r:id="rId54"/>
    <p:sldId id="349" r:id="rId55"/>
    <p:sldId id="350" r:id="rId56"/>
    <p:sldId id="351" r:id="rId5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80" d="100"/>
          <a:sy n="80" d="100"/>
        </p:scale>
        <p:origin x="60" y="-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9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m2.material.io/design/introduction" TargetMode="External"/><Relationship Id="rId2" Type="http://schemas.openxmlformats.org/officeDocument/2006/relationships/hyperlink" Target="https://appinventiv.com/blog/mobile-app-designers-guide-on-material-desig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ix.com/blog/2021/05/web-design/#viewer-9o6hf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material.io/components/text-fields/" TargetMode="External"/><Relationship Id="rId13" Type="http://schemas.openxmlformats.org/officeDocument/2006/relationships/hyperlink" Target="https://material.io/components/dialogs/" TargetMode="External"/><Relationship Id="rId3" Type="http://schemas.openxmlformats.org/officeDocument/2006/relationships/hyperlink" Target="https://material.io/components/lists/" TargetMode="External"/><Relationship Id="rId7" Type="http://schemas.openxmlformats.org/officeDocument/2006/relationships/hyperlink" Target="https://material.io/components/buttons-floating-action-button/" TargetMode="External"/><Relationship Id="rId12" Type="http://schemas.openxmlformats.org/officeDocument/2006/relationships/hyperlink" Target="https://material.io/components/banners/" TargetMode="External"/><Relationship Id="rId2" Type="http://schemas.openxmlformats.org/officeDocument/2006/relationships/hyperlink" Target="https://material.io/components/card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terial.io/components/tabs/" TargetMode="External"/><Relationship Id="rId11" Type="http://schemas.openxmlformats.org/officeDocument/2006/relationships/hyperlink" Target="https://material.io/components/snackbars/" TargetMode="External"/><Relationship Id="rId5" Type="http://schemas.openxmlformats.org/officeDocument/2006/relationships/hyperlink" Target="https://material.io/components/navigation-drawer/" TargetMode="External"/><Relationship Id="rId10" Type="http://schemas.openxmlformats.org/officeDocument/2006/relationships/hyperlink" Target="https://material.io/components/selection-controls/" TargetMode="External"/><Relationship Id="rId4" Type="http://schemas.openxmlformats.org/officeDocument/2006/relationships/hyperlink" Target="https://material.io/components/sheets-bottom/" TargetMode="External"/><Relationship Id="rId9" Type="http://schemas.openxmlformats.org/officeDocument/2006/relationships/hyperlink" Target="https://material.io/components/chip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player.fr/46280466-Les-tests-utilisateurs.html" TargetMode="External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122C3A-6B81-4CAF-9673-086A7EDE3A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Ergonomie des IHM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237D2E0-1FAC-4D40-8801-48C101A17A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Thierry Morineau - Université bretagne sud</a:t>
            </a:r>
          </a:p>
          <a:p>
            <a:r>
              <a:rPr lang="fr-FR" cap="none" dirty="0"/>
              <a:t>thierry.morineau@univ-ubs.fr</a:t>
            </a:r>
          </a:p>
        </p:txBody>
      </p:sp>
    </p:spTree>
    <p:extLst>
      <p:ext uri="{BB962C8B-B14F-4D97-AF65-F5344CB8AC3E}">
        <p14:creationId xmlns:p14="http://schemas.microsoft.com/office/powerpoint/2010/main" val="19269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A11C03-7852-4A24-9528-BB0EC181C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400" dirty="0"/>
              <a:t>Le projet SAE : Développement d’une application de valorisation de données publiques : Usage du vélo dans la métropole de Nantes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CAF599-5E4B-4956-9A76-8E72C5C18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2"/>
                </a:solidFill>
              </a:rPr>
              <a:t>Nantes Métropole aimerait avoir un état des lieux de l’usage de ses équipements cyclables. Elle souhaiterait donc que vous conceviez </a:t>
            </a:r>
            <a:r>
              <a:rPr lang="fr-FR" dirty="0">
                <a:solidFill>
                  <a:srgbClr val="FF0000"/>
                </a:solidFill>
              </a:rPr>
              <a:t>une base de données pour stocker les données </a:t>
            </a:r>
            <a:r>
              <a:rPr lang="fr-FR" dirty="0">
                <a:solidFill>
                  <a:schemeClr val="tx2"/>
                </a:solidFill>
              </a:rPr>
              <a:t>des capteurs de passage et que vous lui présentiez, de façon synthétique à l’aide d’un diaporama, </a:t>
            </a:r>
            <a:r>
              <a:rPr lang="fr-FR" dirty="0">
                <a:solidFill>
                  <a:srgbClr val="FF0000"/>
                </a:solidFill>
              </a:rPr>
              <a:t>les métriques statistiques qui, pour vous, constituent des indicateurs pertinents pour d´écrire l’usage des aménagements cyclables pendant les deux dernières années</a:t>
            </a:r>
            <a:r>
              <a:rPr lang="fr-FR" dirty="0">
                <a:solidFill>
                  <a:schemeClr val="tx2"/>
                </a:solidFill>
              </a:rPr>
              <a:t>. Pour valoriser au mieux les données, la ville de Nantes exige que ces métriques soient présentées d</a:t>
            </a:r>
            <a:r>
              <a:rPr lang="fr-FR" dirty="0">
                <a:solidFill>
                  <a:srgbClr val="FF0000"/>
                </a:solidFill>
              </a:rPr>
              <a:t>e la façon la plus visuelle et adéquate possible</a:t>
            </a:r>
            <a:r>
              <a:rPr lang="fr-FR" dirty="0">
                <a:solidFill>
                  <a:schemeClr val="tx2"/>
                </a:solidFill>
              </a:rPr>
              <a:t>. Nantes aimerait également connaître </a:t>
            </a:r>
            <a:r>
              <a:rPr lang="fr-FR" dirty="0">
                <a:solidFill>
                  <a:srgbClr val="FF0000"/>
                </a:solidFill>
              </a:rPr>
              <a:t>l’évolution de l’usage du vélo sur les deux dernières années et disposer de projections pour les prochaines années.</a:t>
            </a:r>
          </a:p>
        </p:txBody>
      </p:sp>
    </p:spTree>
    <p:extLst>
      <p:ext uri="{BB962C8B-B14F-4D97-AF65-F5344CB8AC3E}">
        <p14:creationId xmlns:p14="http://schemas.microsoft.com/office/powerpoint/2010/main" val="953489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B80BDE-EC89-4588-A47F-6D716C57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/>
              <a:t>Le projet SAE : Développement d’une application de valorisation de données publiques : Usage du vélo dans la métropole de Nantes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CDF5BB-D896-4C34-BD9D-ADBD471CF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>
                <a:solidFill>
                  <a:schemeClr val="tx2"/>
                </a:solidFill>
              </a:rPr>
              <a:t>La ville de Nantes souhaite </a:t>
            </a:r>
            <a:r>
              <a:rPr lang="fr-FR" dirty="0">
                <a:solidFill>
                  <a:srgbClr val="FF0000"/>
                </a:solidFill>
              </a:rPr>
              <a:t>avoir une application permettant d’afficher les données du jeu de données fourni</a:t>
            </a:r>
            <a:r>
              <a:rPr lang="fr-FR" dirty="0">
                <a:solidFill>
                  <a:schemeClr val="tx2"/>
                </a:solidFill>
              </a:rPr>
              <a:t>. Le </a:t>
            </a:r>
            <a:r>
              <a:rPr lang="fr-FR" dirty="0">
                <a:solidFill>
                  <a:srgbClr val="FF0000"/>
                </a:solidFill>
              </a:rPr>
              <a:t>format de l’affichage </a:t>
            </a:r>
            <a:r>
              <a:rPr lang="fr-FR" dirty="0">
                <a:solidFill>
                  <a:schemeClr val="tx2"/>
                </a:solidFill>
              </a:rPr>
              <a:t>(tableau, texte, carte...) ainsi que la </a:t>
            </a:r>
            <a:r>
              <a:rPr lang="fr-FR" dirty="0">
                <a:solidFill>
                  <a:srgbClr val="FF0000"/>
                </a:solidFill>
              </a:rPr>
              <a:t>charte graphique </a:t>
            </a:r>
            <a:r>
              <a:rPr lang="fr-FR" dirty="0">
                <a:solidFill>
                  <a:schemeClr val="tx2"/>
                </a:solidFill>
              </a:rPr>
              <a:t>utilisée est laissée à votre appréciation mais Nantes souhaiterait une application </a:t>
            </a:r>
            <a:r>
              <a:rPr lang="fr-FR" dirty="0">
                <a:solidFill>
                  <a:srgbClr val="FF0000"/>
                </a:solidFill>
              </a:rPr>
              <a:t>”esthétique et pratique”. </a:t>
            </a:r>
            <a:r>
              <a:rPr lang="fr-FR" dirty="0">
                <a:solidFill>
                  <a:schemeClr val="tx2"/>
                </a:solidFill>
              </a:rPr>
              <a:t>L’application devra permettre </a:t>
            </a:r>
            <a:r>
              <a:rPr lang="fr-FR" dirty="0">
                <a:solidFill>
                  <a:srgbClr val="FF0000"/>
                </a:solidFill>
              </a:rPr>
              <a:t>la saisie de nouvelles données ainsi que la modification et la suppression de données existante</a:t>
            </a:r>
            <a:r>
              <a:rPr lang="fr-FR" dirty="0">
                <a:solidFill>
                  <a:schemeClr val="tx2"/>
                </a:solidFill>
              </a:rPr>
              <a:t>s. L’application est destinée en priorité aux </a:t>
            </a:r>
            <a:r>
              <a:rPr lang="fr-FR" dirty="0">
                <a:solidFill>
                  <a:srgbClr val="FF0000"/>
                </a:solidFill>
              </a:rPr>
              <a:t>représentants de la ville </a:t>
            </a:r>
            <a:r>
              <a:rPr lang="fr-FR" dirty="0">
                <a:solidFill>
                  <a:schemeClr val="tx2"/>
                </a:solidFill>
              </a:rPr>
              <a:t>qui doivent avoir tous les droits (lecture et écriture) sur les données. Optionnel : 1) Nantes précise que, ”si le temps le permet aux étudiants de l’IUT, l’application pourra être rendue disponible </a:t>
            </a:r>
            <a:r>
              <a:rPr lang="fr-FR" dirty="0">
                <a:solidFill>
                  <a:srgbClr val="FF0000"/>
                </a:solidFill>
              </a:rPr>
              <a:t>au grand public</a:t>
            </a:r>
            <a:r>
              <a:rPr lang="fr-FR" dirty="0">
                <a:solidFill>
                  <a:schemeClr val="tx2"/>
                </a:solidFill>
              </a:rPr>
              <a:t>” mais celui-ci ne doit avoir accès aux données qu’en lecture. 2) Nantes serait enchantée si certains des </a:t>
            </a:r>
            <a:r>
              <a:rPr lang="fr-FR" dirty="0">
                <a:solidFill>
                  <a:srgbClr val="FF0000"/>
                </a:solidFill>
              </a:rPr>
              <a:t>indicateurs statistiques </a:t>
            </a:r>
            <a:r>
              <a:rPr lang="fr-FR" dirty="0">
                <a:solidFill>
                  <a:schemeClr val="tx2"/>
                </a:solidFill>
              </a:rPr>
              <a:t>développés au point précédent pouvaient être disponibles directement sur l’application.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5359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654215" cy="1915647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ANALYSE DES TÂCHES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715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A414EB-1080-4FA3-9099-21EA280D3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 d’analyse des tâches</a:t>
            </a:r>
            <a:br>
              <a:rPr lang="fr-FR" dirty="0"/>
            </a:br>
            <a:r>
              <a:rPr lang="fr-FR" sz="4400" dirty="0"/>
              <a:t>(</a:t>
            </a:r>
            <a:r>
              <a:rPr lang="fr-FR" sz="4400" dirty="0" err="1"/>
              <a:t>Hierarchical</a:t>
            </a:r>
            <a:r>
              <a:rPr lang="fr-FR" sz="4400" dirty="0"/>
              <a:t> </a:t>
            </a:r>
            <a:r>
              <a:rPr lang="fr-FR" sz="4400" dirty="0" err="1"/>
              <a:t>Task</a:t>
            </a:r>
            <a:r>
              <a:rPr lang="fr-FR" sz="4400" dirty="0"/>
              <a:t> </a:t>
            </a:r>
            <a:r>
              <a:rPr lang="fr-FR" sz="4400" dirty="0" err="1"/>
              <a:t>Analysis</a:t>
            </a:r>
            <a:r>
              <a:rPr lang="fr-FR" sz="4400" dirty="0"/>
              <a:t> – HTA)</a:t>
            </a:r>
            <a:endParaRPr lang="fr-FR" dirty="0"/>
          </a:p>
        </p:txBody>
      </p:sp>
      <p:pic>
        <p:nvPicPr>
          <p:cNvPr id="2050" name="Picture 2" descr="An example hierarchical task analysis tree of opening a door ">
            <a:extLst>
              <a:ext uri="{FF2B5EF4-FFF2-40B4-BE49-F238E27FC236}">
                <a16:creationId xmlns:a16="http://schemas.microsoft.com/office/drawing/2014/main" id="{3FEF8655-6C1C-47D6-B0BA-6A6F844C6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133" y="2596276"/>
            <a:ext cx="7647792" cy="3536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1448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26FA6B-33EE-44B8-9BFD-E244D6570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des tâches</a:t>
            </a:r>
            <a:br>
              <a:rPr lang="fr-FR" dirty="0"/>
            </a:br>
            <a:r>
              <a:rPr lang="fr-FR" sz="2400" dirty="0"/>
              <a:t>(</a:t>
            </a:r>
            <a:r>
              <a:rPr lang="fr-FR" sz="2400" dirty="0" err="1"/>
              <a:t>Hierarchical</a:t>
            </a:r>
            <a:r>
              <a:rPr lang="fr-FR" sz="2400" dirty="0"/>
              <a:t> </a:t>
            </a:r>
            <a:r>
              <a:rPr lang="fr-FR" sz="2400" dirty="0" err="1"/>
              <a:t>Task</a:t>
            </a:r>
            <a:r>
              <a:rPr lang="fr-FR" sz="2400" dirty="0"/>
              <a:t> </a:t>
            </a:r>
            <a:r>
              <a:rPr lang="fr-FR" sz="2400" dirty="0" err="1"/>
              <a:t>Analysis</a:t>
            </a:r>
            <a:r>
              <a:rPr lang="fr-FR" sz="2400" dirty="0"/>
              <a:t> – HTA)</a:t>
            </a:r>
          </a:p>
        </p:txBody>
      </p:sp>
      <p:pic>
        <p:nvPicPr>
          <p:cNvPr id="1026" name="Picture 2" descr="Résultat de recherche d'images pour &quot;hierarchical task analysis&quot;">
            <a:extLst>
              <a:ext uri="{FF2B5EF4-FFF2-40B4-BE49-F238E27FC236}">
                <a16:creationId xmlns:a16="http://schemas.microsoft.com/office/drawing/2014/main" id="{513D1F84-226A-4DE9-953F-48F36D24C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933" y="1898740"/>
            <a:ext cx="7465809" cy="450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clair 3">
            <a:extLst>
              <a:ext uri="{FF2B5EF4-FFF2-40B4-BE49-F238E27FC236}">
                <a16:creationId xmlns:a16="http://schemas.microsoft.com/office/drawing/2014/main" id="{D00CD5C8-C274-4EFF-9877-2779BBC47B96}"/>
              </a:ext>
            </a:extLst>
          </p:cNvPr>
          <p:cNvSpPr/>
          <p:nvPr/>
        </p:nvSpPr>
        <p:spPr>
          <a:xfrm>
            <a:off x="1895912" y="3267511"/>
            <a:ext cx="796954" cy="545285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i="1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A93DCB1-3FC9-488B-8BF4-EDEF4F1F80C9}"/>
              </a:ext>
            </a:extLst>
          </p:cNvPr>
          <p:cNvSpPr txBox="1"/>
          <p:nvPr/>
        </p:nvSpPr>
        <p:spPr>
          <a:xfrm>
            <a:off x="982436" y="2503159"/>
            <a:ext cx="1548822" cy="64633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Info. utile ?</a:t>
            </a:r>
          </a:p>
          <a:p>
            <a:r>
              <a:rPr lang="fr-FR" dirty="0"/>
              <a:t>Assistance ?</a:t>
            </a:r>
          </a:p>
        </p:txBody>
      </p:sp>
      <p:sp>
        <p:nvSpPr>
          <p:cNvPr id="7" name="Éclair 6">
            <a:extLst>
              <a:ext uri="{FF2B5EF4-FFF2-40B4-BE49-F238E27FC236}">
                <a16:creationId xmlns:a16="http://schemas.microsoft.com/office/drawing/2014/main" id="{72C0A552-DB50-4B09-96BF-7C50EA81B803}"/>
              </a:ext>
            </a:extLst>
          </p:cNvPr>
          <p:cNvSpPr/>
          <p:nvPr/>
        </p:nvSpPr>
        <p:spPr>
          <a:xfrm>
            <a:off x="4848836" y="5092118"/>
            <a:ext cx="729843" cy="425042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866494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49F588-0E70-4FD7-9AEC-707A63A50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Tâche : Analyse de données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0DBB38-49F5-4BC0-A2C6-89461FA34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922578"/>
            <a:ext cx="8946541" cy="4195481"/>
          </a:xfrm>
        </p:spPr>
        <p:txBody>
          <a:bodyPr/>
          <a:lstStyle/>
          <a:p>
            <a:r>
              <a:rPr lang="fr-FR" dirty="0">
                <a:solidFill>
                  <a:schemeClr val="tx2"/>
                </a:solidFill>
              </a:rPr>
              <a:t>Tâche d’identification : mise en relief, saillance</a:t>
            </a:r>
          </a:p>
          <a:p>
            <a:r>
              <a:rPr lang="fr-FR" dirty="0">
                <a:solidFill>
                  <a:schemeClr val="tx2"/>
                </a:solidFill>
              </a:rPr>
              <a:t>Tâche de comparaison : Séparation, discrimination</a:t>
            </a:r>
          </a:p>
          <a:p>
            <a:r>
              <a:rPr lang="fr-FR" dirty="0">
                <a:solidFill>
                  <a:schemeClr val="tx2"/>
                </a:solidFill>
              </a:rPr>
              <a:t>Tâche de mise en relation : Corrélation</a:t>
            </a:r>
          </a:p>
          <a:p>
            <a:r>
              <a:rPr lang="fr-FR" dirty="0">
                <a:solidFill>
                  <a:schemeClr val="tx2"/>
                </a:solidFill>
              </a:rPr>
              <a:t>Tâche d’explication : Cause =&gt; Effet</a:t>
            </a:r>
          </a:p>
          <a:p>
            <a:r>
              <a:rPr lang="fr-FR" dirty="0">
                <a:solidFill>
                  <a:schemeClr val="tx2"/>
                </a:solidFill>
              </a:rPr>
              <a:t>Sélectionner des données</a:t>
            </a:r>
          </a:p>
          <a:p>
            <a:r>
              <a:rPr lang="fr-FR" dirty="0">
                <a:solidFill>
                  <a:schemeClr val="tx2"/>
                </a:solidFill>
              </a:rPr>
              <a:t>Trier</a:t>
            </a:r>
          </a:p>
          <a:p>
            <a:r>
              <a:rPr lang="fr-FR" dirty="0">
                <a:solidFill>
                  <a:schemeClr val="tx2"/>
                </a:solidFill>
              </a:rPr>
              <a:t>….</a:t>
            </a:r>
          </a:p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Quelles variables ?  types, fonction</a:t>
            </a:r>
          </a:p>
          <a:p>
            <a:endParaRPr lang="en-GB" dirty="0">
              <a:solidFill>
                <a:schemeClr val="tx2"/>
              </a:solidFill>
            </a:endParaRPr>
          </a:p>
        </p:txBody>
      </p:sp>
      <p:pic>
        <p:nvPicPr>
          <p:cNvPr id="1026" name="Picture 2" descr="40 raccourcis clavier pour Excel">
            <a:extLst>
              <a:ext uri="{FF2B5EF4-FFF2-40B4-BE49-F238E27FC236}">
                <a16:creationId xmlns:a16="http://schemas.microsoft.com/office/drawing/2014/main" id="{BB986172-7116-472D-8691-4AAE4F826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737" y="4930835"/>
            <a:ext cx="2943225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C48B1FD-9FFB-4B3D-B8D3-C04DDD048832}"/>
              </a:ext>
            </a:extLst>
          </p:cNvPr>
          <p:cNvSpPr txBox="1"/>
          <p:nvPr/>
        </p:nvSpPr>
        <p:spPr>
          <a:xfrm>
            <a:off x="7533737" y="4440587"/>
            <a:ext cx="176041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OUTIL DE BASE</a:t>
            </a:r>
            <a:endParaRPr lang="en-GB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A2A37A8-51AA-48AF-BCFB-D7BB6B2784AF}"/>
              </a:ext>
            </a:extLst>
          </p:cNvPr>
          <p:cNvSpPr txBox="1"/>
          <p:nvPr/>
        </p:nvSpPr>
        <p:spPr>
          <a:xfrm>
            <a:off x="646111" y="1513142"/>
            <a:ext cx="8713416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Buts généraux : Conscience de la situation (« Situation </a:t>
            </a:r>
            <a:r>
              <a:rPr lang="fr-FR" dirty="0" err="1"/>
              <a:t>Awareness</a:t>
            </a:r>
            <a:r>
              <a:rPr lang="fr-FR" dirty="0"/>
              <a:t> »)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Passé : </a:t>
            </a:r>
            <a:r>
              <a:rPr lang="en-GB" dirty="0" err="1"/>
              <a:t>Bilan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Présent</a:t>
            </a:r>
            <a:r>
              <a:rPr lang="en-GB" dirty="0"/>
              <a:t> :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Futur</a:t>
            </a:r>
            <a:r>
              <a:rPr lang="en-GB" dirty="0"/>
              <a:t> : </a:t>
            </a:r>
            <a:r>
              <a:rPr lang="en-GB" dirty="0" err="1"/>
              <a:t>Prédiction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727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654215" cy="1915647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PHASE DE CONCEPTION - MAQUETTAGE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0652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7722" y="185697"/>
            <a:ext cx="9404723" cy="1400530"/>
          </a:xfrm>
        </p:spPr>
        <p:txBody>
          <a:bodyPr/>
          <a:lstStyle/>
          <a:p>
            <a:r>
              <a:rPr lang="fr-FR" sz="4000" b="1" dirty="0"/>
              <a:t>Problème : </a:t>
            </a:r>
            <a:r>
              <a:rPr lang="fr-FR" sz="4000" dirty="0"/>
              <a:t>capacité limitée à traiter des informations abstraites</a:t>
            </a:r>
          </a:p>
        </p:txBody>
      </p:sp>
      <p:sp>
        <p:nvSpPr>
          <p:cNvPr id="4" name="Rectangle à coins arrondis 3"/>
          <p:cNvSpPr/>
          <p:nvPr/>
        </p:nvSpPr>
        <p:spPr>
          <a:xfrm>
            <a:off x="3705726" y="2138183"/>
            <a:ext cx="3093834" cy="11894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Système attentionnel</a:t>
            </a:r>
          </a:p>
        </p:txBody>
      </p:sp>
      <p:cxnSp>
        <p:nvCxnSpPr>
          <p:cNvPr id="6" name="Connecteur en angle 5"/>
          <p:cNvCxnSpPr>
            <a:stCxn id="4" idx="3"/>
            <a:endCxn id="7" idx="1"/>
          </p:cNvCxnSpPr>
          <p:nvPr/>
        </p:nvCxnSpPr>
        <p:spPr>
          <a:xfrm flipV="1">
            <a:off x="6799560" y="2138183"/>
            <a:ext cx="880023" cy="59470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679583" y="1720516"/>
            <a:ext cx="2103117" cy="835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Attention soutenue</a:t>
            </a:r>
          </a:p>
        </p:txBody>
      </p:sp>
      <p:sp>
        <p:nvSpPr>
          <p:cNvPr id="10" name="Rectangle 9"/>
          <p:cNvSpPr/>
          <p:nvPr/>
        </p:nvSpPr>
        <p:spPr>
          <a:xfrm>
            <a:off x="7679582" y="2806411"/>
            <a:ext cx="2103117" cy="835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Attention divisée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679582" y="3892306"/>
            <a:ext cx="2103117" cy="835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Attention sélective</a:t>
            </a:r>
          </a:p>
        </p:txBody>
      </p:sp>
      <p:cxnSp>
        <p:nvCxnSpPr>
          <p:cNvPr id="13" name="Connecteur en angle 12"/>
          <p:cNvCxnSpPr>
            <a:stCxn id="4" idx="3"/>
            <a:endCxn id="10" idx="1"/>
          </p:cNvCxnSpPr>
          <p:nvPr/>
        </p:nvCxnSpPr>
        <p:spPr>
          <a:xfrm>
            <a:off x="6799560" y="2732887"/>
            <a:ext cx="880022" cy="49119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en angle 14"/>
          <p:cNvCxnSpPr>
            <a:stCxn id="4" idx="3"/>
            <a:endCxn id="11" idx="1"/>
          </p:cNvCxnSpPr>
          <p:nvPr/>
        </p:nvCxnSpPr>
        <p:spPr>
          <a:xfrm>
            <a:off x="6799560" y="2732887"/>
            <a:ext cx="880022" cy="157708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e 4">
            <a:extLst>
              <a:ext uri="{FF2B5EF4-FFF2-40B4-BE49-F238E27FC236}">
                <a16:creationId xmlns:a16="http://schemas.microsoft.com/office/drawing/2014/main" id="{EA4F426D-D187-4699-9D43-1DC7451BEFBC}"/>
              </a:ext>
            </a:extLst>
          </p:cNvPr>
          <p:cNvGrpSpPr/>
          <p:nvPr/>
        </p:nvGrpSpPr>
        <p:grpSpPr>
          <a:xfrm>
            <a:off x="556891" y="3376405"/>
            <a:ext cx="3004669" cy="2852515"/>
            <a:chOff x="556891" y="3376405"/>
            <a:chExt cx="3004669" cy="2852515"/>
          </a:xfrm>
        </p:grpSpPr>
        <p:sp>
          <p:nvSpPr>
            <p:cNvPr id="16" name="Rectangle à coins arrondis 15"/>
            <p:cNvSpPr/>
            <p:nvPr/>
          </p:nvSpPr>
          <p:spPr>
            <a:xfrm>
              <a:off x="556891" y="4173239"/>
              <a:ext cx="2708824" cy="2055681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Boucle </a:t>
              </a:r>
              <a:r>
                <a:rPr lang="fr-FR" dirty="0" err="1"/>
                <a:t>articulo</a:t>
              </a:r>
              <a:r>
                <a:rPr lang="fr-FR" dirty="0"/>
                <a:t>-phonologique : « langage intérieur »</a:t>
              </a:r>
            </a:p>
          </p:txBody>
        </p:sp>
        <p:sp>
          <p:nvSpPr>
            <p:cNvPr id="18" name="Flèche vers le bas 17"/>
            <p:cNvSpPr/>
            <p:nvPr/>
          </p:nvSpPr>
          <p:spPr>
            <a:xfrm rot="2603492">
              <a:off x="3066546" y="3376405"/>
              <a:ext cx="495014" cy="73354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2C1FBBE6-988D-4206-A909-9AEBF5B183A8}"/>
              </a:ext>
            </a:extLst>
          </p:cNvPr>
          <p:cNvGrpSpPr/>
          <p:nvPr/>
        </p:nvGrpSpPr>
        <p:grpSpPr>
          <a:xfrm>
            <a:off x="4090735" y="3452011"/>
            <a:ext cx="2708824" cy="2783401"/>
            <a:chOff x="4090735" y="3452011"/>
            <a:chExt cx="2708824" cy="2783401"/>
          </a:xfrm>
        </p:grpSpPr>
        <p:sp>
          <p:nvSpPr>
            <p:cNvPr id="17" name="Rectangle à coins arrondis 16"/>
            <p:cNvSpPr/>
            <p:nvPr/>
          </p:nvSpPr>
          <p:spPr>
            <a:xfrm>
              <a:off x="4090735" y="4179731"/>
              <a:ext cx="2708824" cy="2055681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Système </a:t>
              </a:r>
              <a:r>
                <a:rPr lang="fr-FR" dirty="0" err="1"/>
                <a:t>visuo</a:t>
              </a:r>
              <a:r>
                <a:rPr lang="fr-FR" dirty="0"/>
                <a:t>-spatial :</a:t>
              </a:r>
            </a:p>
            <a:p>
              <a:pPr algn="ctr"/>
              <a:r>
                <a:rPr lang="fr-FR" dirty="0"/>
                <a:t>Image mentale</a:t>
              </a:r>
            </a:p>
          </p:txBody>
        </p:sp>
        <p:sp>
          <p:nvSpPr>
            <p:cNvPr id="19" name="Flèche vers le bas 18"/>
            <p:cNvSpPr/>
            <p:nvPr/>
          </p:nvSpPr>
          <p:spPr>
            <a:xfrm rot="20212692">
              <a:off x="4847696" y="3452011"/>
              <a:ext cx="495014" cy="73354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0909BFAA-BF14-40DC-883B-52B0A3172F63}"/>
              </a:ext>
            </a:extLst>
          </p:cNvPr>
          <p:cNvGrpSpPr/>
          <p:nvPr/>
        </p:nvGrpSpPr>
        <p:grpSpPr>
          <a:xfrm>
            <a:off x="330009" y="2323254"/>
            <a:ext cx="2406314" cy="1198176"/>
            <a:chOff x="330009" y="2323254"/>
            <a:chExt cx="2406314" cy="1198176"/>
          </a:xfrm>
        </p:grpSpPr>
        <p:sp>
          <p:nvSpPr>
            <p:cNvPr id="20" name="Éclair 19"/>
            <p:cNvSpPr/>
            <p:nvPr/>
          </p:nvSpPr>
          <p:spPr>
            <a:xfrm>
              <a:off x="1622544" y="2806411"/>
              <a:ext cx="1113779" cy="715019"/>
            </a:xfrm>
            <a:prstGeom prst="lightningBol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330009" y="2323254"/>
              <a:ext cx="2068195" cy="369332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fr-FR" dirty="0"/>
                <a:t>Capacité limitée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D91DB602-6126-4F50-9706-D5E3151D1297}"/>
              </a:ext>
            </a:extLst>
          </p:cNvPr>
          <p:cNvGrpSpPr/>
          <p:nvPr/>
        </p:nvGrpSpPr>
        <p:grpSpPr>
          <a:xfrm>
            <a:off x="7239571" y="5201078"/>
            <a:ext cx="4395538" cy="886900"/>
            <a:chOff x="7239571" y="5201078"/>
            <a:chExt cx="4395538" cy="886900"/>
          </a:xfrm>
        </p:grpSpPr>
        <p:sp>
          <p:nvSpPr>
            <p:cNvPr id="22" name="Flèche droite 21"/>
            <p:cNvSpPr/>
            <p:nvPr/>
          </p:nvSpPr>
          <p:spPr>
            <a:xfrm>
              <a:off x="7239571" y="5201078"/>
              <a:ext cx="1244411" cy="886900"/>
            </a:xfrm>
            <a:prstGeom prst="right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8664424" y="5321363"/>
              <a:ext cx="2970685" cy="646331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b="1" dirty="0">
                  <a:solidFill>
                    <a:schemeClr val="accent1"/>
                  </a:solidFill>
                </a:rPr>
                <a:t>SUPPORT DOCUMENTAIRE</a:t>
              </a:r>
            </a:p>
            <a:p>
              <a:r>
                <a:rPr lang="fr-FR" b="1" dirty="0">
                  <a:solidFill>
                    <a:schemeClr val="accent1"/>
                  </a:solidFill>
                </a:rPr>
                <a:t>Représentation concrète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825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97781" y="469496"/>
            <a:ext cx="9404723" cy="1400530"/>
          </a:xfrm>
        </p:spPr>
        <p:txBody>
          <a:bodyPr/>
          <a:lstStyle/>
          <a:p>
            <a:pPr algn="ctr"/>
            <a:r>
              <a:rPr lang="fr-FR" sz="2400" b="1" dirty="0"/>
              <a:t>Problématique de l’Ergonomie des IHM :</a:t>
            </a:r>
            <a:br>
              <a:rPr lang="fr-FR" sz="2400" b="1" dirty="0"/>
            </a:br>
            <a:br>
              <a:rPr lang="fr-FR" sz="2400" b="1" dirty="0"/>
            </a:br>
            <a:r>
              <a:rPr lang="fr-FR" sz="2400" b="1" dirty="0"/>
              <a:t>Rendre concrets des objets abstraits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79CCBA-8DBB-41C3-B18C-7A862A9B79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471" y="2216718"/>
            <a:ext cx="5299142" cy="397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163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12356" y="218962"/>
            <a:ext cx="9578932" cy="1148444"/>
          </a:xfrm>
        </p:spPr>
        <p:txBody>
          <a:bodyPr/>
          <a:lstStyle/>
          <a:p>
            <a:r>
              <a:rPr lang="fr-FR" sz="2400" b="1" dirty="0"/>
              <a:t>Concept d’affordance : Propriétés concrètes des objets</a:t>
            </a:r>
            <a:br>
              <a:rPr lang="fr-FR" sz="2400" b="1" dirty="0"/>
            </a:br>
            <a:r>
              <a:rPr lang="fr-FR" sz="2400" b="1" dirty="0"/>
              <a:t>pertinentes pour l’action (D. Norman)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95739" y="1284785"/>
            <a:ext cx="8658807" cy="3738465"/>
          </a:xfrm>
        </p:spPr>
        <p:txBody>
          <a:bodyPr/>
          <a:lstStyle/>
          <a:p>
            <a:pPr marL="0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r>
              <a:rPr lang="fr-FR" dirty="0">
                <a:solidFill>
                  <a:schemeClr val="tx2"/>
                </a:solidFill>
              </a:rPr>
              <a:t>Permettre un usage intuitif, sans effort cognitif</a:t>
            </a:r>
          </a:p>
          <a:p>
            <a:r>
              <a:rPr lang="fr-FR" dirty="0">
                <a:solidFill>
                  <a:schemeClr val="tx2"/>
                </a:solidFill>
              </a:rPr>
              <a:t>AFFORDANCE : Propriété d’un objet qui fournit intuitivement son mode d’usage</a:t>
            </a:r>
          </a:p>
          <a:p>
            <a:endParaRPr lang="fr-FR" dirty="0">
              <a:solidFill>
                <a:schemeClr val="tx2"/>
              </a:solidFill>
            </a:endParaRPr>
          </a:p>
          <a:p>
            <a:endParaRPr lang="fr-FR" dirty="0">
              <a:solidFill>
                <a:schemeClr val="tx2"/>
              </a:solidFill>
            </a:endParaRPr>
          </a:p>
          <a:p>
            <a:endParaRPr lang="fr-FR" dirty="0">
              <a:solidFill>
                <a:schemeClr val="tx2"/>
              </a:solidFill>
            </a:endParaRPr>
          </a:p>
        </p:txBody>
      </p:sp>
      <p:pic>
        <p:nvPicPr>
          <p:cNvPr id="5" name="Picture 2" descr="Blog Atrioom - 2 minutes pour comprendre : l'affordance">
            <a:extLst>
              <a:ext uri="{FF2B5EF4-FFF2-40B4-BE49-F238E27FC236}">
                <a16:creationId xmlns:a16="http://schemas.microsoft.com/office/drawing/2014/main" id="{FBBCAB0E-C2E8-45AB-92EA-E32E8C8E5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21" y="3581524"/>
            <a:ext cx="3104970" cy="22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Post-It Note Icebreakers - Children and Youth">
            <a:extLst>
              <a:ext uri="{FF2B5EF4-FFF2-40B4-BE49-F238E27FC236}">
                <a16:creationId xmlns:a16="http://schemas.microsoft.com/office/drawing/2014/main" id="{C3833FA3-0984-4BE5-A075-8EE6C4E52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818" y="3581524"/>
            <a:ext cx="2860863" cy="205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Qu&amp;#39;est-ce que l&amp;#39;affordance ? - Design is Vital">
            <a:extLst>
              <a:ext uri="{FF2B5EF4-FFF2-40B4-BE49-F238E27FC236}">
                <a16:creationId xmlns:a16="http://schemas.microsoft.com/office/drawing/2014/main" id="{CE1335D3-A4F8-4821-A5C8-944A3FBCAC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142" y="4054047"/>
            <a:ext cx="4462516" cy="96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3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188512" y="118533"/>
            <a:ext cx="8825657" cy="1915647"/>
          </a:xfrm>
        </p:spPr>
        <p:txBody>
          <a:bodyPr/>
          <a:lstStyle/>
          <a:p>
            <a:r>
              <a:rPr lang="fr-FR" dirty="0"/>
              <a:t>Intérêt de l’ergonomie des IHM</a:t>
            </a:r>
            <a:br>
              <a:rPr lang="fr-FR" dirty="0"/>
            </a:b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>
          <a:xfrm>
            <a:off x="478172" y="2172748"/>
            <a:ext cx="10276513" cy="389249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cap="none" dirty="0">
                <a:solidFill>
                  <a:schemeClr val="tx2"/>
                </a:solidFill>
              </a:rPr>
              <a:t>Si votre IHM n’est pas conçue en tenant compte de ses futurs utilisateurs et de leurs tâches, à quoi servira-t-elle ? </a:t>
            </a:r>
            <a:r>
              <a:rPr lang="fr-FR" sz="2400" b="1" cap="none" dirty="0">
                <a:solidFill>
                  <a:schemeClr val="tx2"/>
                </a:solidFill>
              </a:rPr>
              <a:t>(utilité)</a:t>
            </a:r>
          </a:p>
          <a:p>
            <a:endParaRPr lang="fr-FR" sz="2400" cap="none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cap="none" dirty="0">
                <a:solidFill>
                  <a:schemeClr val="tx2"/>
                </a:solidFill>
              </a:rPr>
              <a:t>Si elle n’est pas intuitive, elle sera rejetée </a:t>
            </a:r>
          </a:p>
          <a:p>
            <a:r>
              <a:rPr lang="fr-FR" sz="2400" cap="none" dirty="0">
                <a:solidFill>
                  <a:schemeClr val="tx2"/>
                </a:solidFill>
              </a:rPr>
              <a:t>au profit d’un autre outil de travail. </a:t>
            </a:r>
            <a:r>
              <a:rPr lang="fr-FR" sz="2400" b="1" cap="none" dirty="0">
                <a:solidFill>
                  <a:schemeClr val="tx2"/>
                </a:solidFill>
              </a:rPr>
              <a:t>(facilité d’utilisation)</a:t>
            </a:r>
          </a:p>
        </p:txBody>
      </p:sp>
    </p:spTree>
    <p:extLst>
      <p:ext uri="{BB962C8B-B14F-4D97-AF65-F5344CB8AC3E}">
        <p14:creationId xmlns:p14="http://schemas.microsoft.com/office/powerpoint/2010/main" val="1080225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8A555A84-CB37-4539-B942-77E61B2DD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48F3201-6A37-43EC-84C6-FA7691213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4777380"/>
            <a:ext cx="10388297" cy="1339875"/>
          </a:xfrm>
        </p:spPr>
        <p:txBody>
          <a:bodyPr>
            <a:normAutofit/>
          </a:bodyPr>
          <a:lstStyle/>
          <a:p>
            <a:r>
              <a:rPr lang="fr-FR" sz="2400" b="1" dirty="0"/>
              <a:t>VISUALISATION ERGONOMIQUE DES INFORMATIONS SUR L’INTERFACE</a:t>
            </a:r>
          </a:p>
          <a:p>
            <a:r>
              <a:rPr lang="fr-FR" sz="2400" b="1" dirty="0"/>
              <a:t>AFFICHER DES AFFORDANCES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81135BBF-6F5B-44BF-9093-7DE3452338BD}"/>
              </a:ext>
            </a:extLst>
          </p:cNvPr>
          <p:cNvGrpSpPr/>
          <p:nvPr/>
        </p:nvGrpSpPr>
        <p:grpSpPr>
          <a:xfrm>
            <a:off x="4594881" y="400574"/>
            <a:ext cx="5385732" cy="3028426"/>
            <a:chOff x="2843868" y="400574"/>
            <a:chExt cx="5385732" cy="3028426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447CF41-5386-49F5-9CCC-5215DB674A41}"/>
                </a:ext>
              </a:extLst>
            </p:cNvPr>
            <p:cNvSpPr/>
            <p:nvPr/>
          </p:nvSpPr>
          <p:spPr>
            <a:xfrm>
              <a:off x="5180715" y="1110256"/>
              <a:ext cx="541176" cy="1539551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I</a:t>
              </a:r>
            </a:p>
            <a:p>
              <a:pPr algn="ctr"/>
              <a:r>
                <a:rPr lang="fr-FR" dirty="0"/>
                <a:t>HM</a:t>
              </a:r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664F5748-3298-40B1-9156-035D243977EF}"/>
                </a:ext>
              </a:extLst>
            </p:cNvPr>
            <p:cNvSpPr/>
            <p:nvPr/>
          </p:nvSpPr>
          <p:spPr>
            <a:xfrm>
              <a:off x="5914238" y="1118540"/>
              <a:ext cx="1786855" cy="152298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BASE </a:t>
              </a:r>
            </a:p>
            <a:p>
              <a:pPr algn="ctr"/>
              <a:r>
                <a:rPr lang="fr-FR" dirty="0"/>
                <a:t>DE</a:t>
              </a:r>
            </a:p>
            <a:p>
              <a:pPr algn="ctr"/>
              <a:r>
                <a:rPr lang="fr-FR" dirty="0"/>
                <a:t>DONNEES +</a:t>
              </a:r>
            </a:p>
            <a:p>
              <a:pPr algn="ctr"/>
              <a:r>
                <a:rPr lang="fr-FR" dirty="0"/>
                <a:t>Processeur</a:t>
              </a:r>
            </a:p>
          </p:txBody>
        </p:sp>
        <p:sp>
          <p:nvSpPr>
            <p:cNvPr id="8" name="Émoticône 7">
              <a:extLst>
                <a:ext uri="{FF2B5EF4-FFF2-40B4-BE49-F238E27FC236}">
                  <a16:creationId xmlns:a16="http://schemas.microsoft.com/office/drawing/2014/main" id="{2F773203-1F91-4B08-BBF5-3D1DACE8D2DC}"/>
                </a:ext>
              </a:extLst>
            </p:cNvPr>
            <p:cNvSpPr/>
            <p:nvPr/>
          </p:nvSpPr>
          <p:spPr>
            <a:xfrm>
              <a:off x="3268802" y="1475348"/>
              <a:ext cx="855505" cy="794944"/>
            </a:xfrm>
            <a:prstGeom prst="smileyFac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Flèche : droite 8">
              <a:extLst>
                <a:ext uri="{FF2B5EF4-FFF2-40B4-BE49-F238E27FC236}">
                  <a16:creationId xmlns:a16="http://schemas.microsoft.com/office/drawing/2014/main" id="{8D16744B-8F97-44C2-A99E-C6763D444514}"/>
                </a:ext>
              </a:extLst>
            </p:cNvPr>
            <p:cNvSpPr/>
            <p:nvPr/>
          </p:nvSpPr>
          <p:spPr>
            <a:xfrm rot="10800000">
              <a:off x="4364629" y="1475348"/>
              <a:ext cx="671119" cy="234892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Flèche : droite 9">
              <a:extLst>
                <a:ext uri="{FF2B5EF4-FFF2-40B4-BE49-F238E27FC236}">
                  <a16:creationId xmlns:a16="http://schemas.microsoft.com/office/drawing/2014/main" id="{BD3BF2F1-40B3-4D57-91B2-3C8406956C3D}"/>
                </a:ext>
              </a:extLst>
            </p:cNvPr>
            <p:cNvSpPr/>
            <p:nvPr/>
          </p:nvSpPr>
          <p:spPr>
            <a:xfrm>
              <a:off x="4364629" y="2232368"/>
              <a:ext cx="671119" cy="234892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2C31E50A-3DB6-4BC0-B3FD-BE0088D488D9}"/>
                </a:ext>
              </a:extLst>
            </p:cNvPr>
            <p:cNvSpPr txBox="1"/>
            <p:nvPr/>
          </p:nvSpPr>
          <p:spPr>
            <a:xfrm>
              <a:off x="3612660" y="740744"/>
              <a:ext cx="150393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>
                  <a:solidFill>
                    <a:schemeClr val="tx2"/>
                  </a:solidFill>
                </a:rPr>
                <a:t>CONTRÔLE</a:t>
              </a:r>
            </a:p>
            <a:p>
              <a:pPr algn="ctr"/>
              <a:r>
                <a:rPr lang="fr-FR" dirty="0">
                  <a:solidFill>
                    <a:schemeClr val="tx2"/>
                  </a:solidFill>
                </a:rPr>
                <a:t>Perceptions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AF22F217-5605-46B9-B398-332C270D74ED}"/>
                </a:ext>
              </a:extLst>
            </p:cNvPr>
            <p:cNvSpPr txBox="1"/>
            <p:nvPr/>
          </p:nvSpPr>
          <p:spPr>
            <a:xfrm>
              <a:off x="3617424" y="2539448"/>
              <a:ext cx="16337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>
                  <a:solidFill>
                    <a:schemeClr val="tx2"/>
                  </a:solidFill>
                </a:rPr>
                <a:t>COMMANDE</a:t>
              </a:r>
            </a:p>
            <a:p>
              <a:pPr algn="ctr"/>
              <a:r>
                <a:rPr lang="fr-FR" dirty="0">
                  <a:solidFill>
                    <a:schemeClr val="tx2"/>
                  </a:solidFill>
                </a:rPr>
                <a:t>Actions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3F02580-8D93-4003-AC42-C095C8BA24A4}"/>
                </a:ext>
              </a:extLst>
            </p:cNvPr>
            <p:cNvSpPr/>
            <p:nvPr/>
          </p:nvSpPr>
          <p:spPr>
            <a:xfrm>
              <a:off x="2843868" y="400574"/>
              <a:ext cx="5385732" cy="3028426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5" name="ZoneTexte 14">
            <a:extLst>
              <a:ext uri="{FF2B5EF4-FFF2-40B4-BE49-F238E27FC236}">
                <a16:creationId xmlns:a16="http://schemas.microsoft.com/office/drawing/2014/main" id="{8DE43874-FAC2-4F99-AA9D-B15300C75D4C}"/>
              </a:ext>
            </a:extLst>
          </p:cNvPr>
          <p:cNvSpPr txBox="1"/>
          <p:nvPr/>
        </p:nvSpPr>
        <p:spPr>
          <a:xfrm>
            <a:off x="1035293" y="1387075"/>
            <a:ext cx="3031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tx2"/>
                </a:solidFill>
              </a:rPr>
              <a:t>IHM = Système de Contrôle - Commande</a:t>
            </a:r>
          </a:p>
        </p:txBody>
      </p:sp>
    </p:spTree>
    <p:extLst>
      <p:ext uri="{BB962C8B-B14F-4D97-AF65-F5344CB8AC3E}">
        <p14:creationId xmlns:p14="http://schemas.microsoft.com/office/powerpoint/2010/main" val="2245664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654215" cy="1915647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Affichage de données quantitatives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1978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397" y="923373"/>
            <a:ext cx="9910524" cy="556970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CBBD770-C2A9-4330-8AB5-C064DC4F2A6F}"/>
              </a:ext>
            </a:extLst>
          </p:cNvPr>
          <p:cNvSpPr/>
          <p:nvPr/>
        </p:nvSpPr>
        <p:spPr>
          <a:xfrm>
            <a:off x="105507" y="0"/>
            <a:ext cx="118784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La supervision des patients dans un service des Urgences</a:t>
            </a:r>
          </a:p>
          <a:p>
            <a:r>
              <a:rPr lang="fr-FR" sz="1400" dirty="0" err="1">
                <a:solidFill>
                  <a:schemeClr val="tx2"/>
                </a:solidFill>
              </a:rPr>
              <a:t>McGeorge</a:t>
            </a:r>
            <a:r>
              <a:rPr lang="fr-FR" sz="1400" dirty="0">
                <a:solidFill>
                  <a:schemeClr val="tx2"/>
                </a:solidFill>
              </a:rPr>
              <a:t>, N., </a:t>
            </a:r>
            <a:r>
              <a:rPr lang="fr-FR" sz="1400" dirty="0" err="1">
                <a:solidFill>
                  <a:schemeClr val="tx2"/>
                </a:solidFill>
              </a:rPr>
              <a:t>Hegde</a:t>
            </a:r>
            <a:r>
              <a:rPr lang="fr-FR" sz="1400" dirty="0">
                <a:solidFill>
                  <a:schemeClr val="tx2"/>
                </a:solidFill>
              </a:rPr>
              <a:t>, S., Berg, R. L., </a:t>
            </a:r>
            <a:r>
              <a:rPr lang="fr-FR" sz="1400" dirty="0" err="1">
                <a:solidFill>
                  <a:schemeClr val="tx2"/>
                </a:solidFill>
              </a:rPr>
              <a:t>Guarrera-Schick</a:t>
            </a:r>
            <a:r>
              <a:rPr lang="fr-FR" sz="1400" dirty="0">
                <a:solidFill>
                  <a:schemeClr val="tx2"/>
                </a:solidFill>
              </a:rPr>
              <a:t>, T. K., </a:t>
            </a:r>
            <a:r>
              <a:rPr lang="fr-FR" sz="1400" dirty="0" err="1">
                <a:solidFill>
                  <a:schemeClr val="tx2"/>
                </a:solidFill>
              </a:rPr>
              <a:t>LaVergne</a:t>
            </a:r>
            <a:r>
              <a:rPr lang="fr-FR" sz="1400" dirty="0">
                <a:solidFill>
                  <a:schemeClr val="tx2"/>
                </a:solidFill>
              </a:rPr>
              <a:t>, D. T., </a:t>
            </a:r>
            <a:r>
              <a:rPr lang="fr-FR" sz="1400" dirty="0" err="1">
                <a:solidFill>
                  <a:schemeClr val="tx2"/>
                </a:solidFill>
              </a:rPr>
              <a:t>Casucci</a:t>
            </a:r>
            <a:r>
              <a:rPr lang="fr-FR" sz="1400" dirty="0">
                <a:solidFill>
                  <a:schemeClr val="tx2"/>
                </a:solidFill>
              </a:rPr>
              <a:t>, S. N., ... &amp; Benda, N. C. (2015)</a:t>
            </a:r>
          </a:p>
        </p:txBody>
      </p:sp>
    </p:spTree>
    <p:extLst>
      <p:ext uri="{BB962C8B-B14F-4D97-AF65-F5344CB8AC3E}">
        <p14:creationId xmlns:p14="http://schemas.microsoft.com/office/powerpoint/2010/main" val="8675523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BBD770-C2A9-4330-8AB5-C064DC4F2A6F}"/>
              </a:ext>
            </a:extLst>
          </p:cNvPr>
          <p:cNvSpPr/>
          <p:nvPr/>
        </p:nvSpPr>
        <p:spPr>
          <a:xfrm>
            <a:off x="105507" y="0"/>
            <a:ext cx="118784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La supervision des patients dans un service des Urgences</a:t>
            </a:r>
          </a:p>
          <a:p>
            <a:r>
              <a:rPr lang="fr-FR" sz="1400" dirty="0" err="1">
                <a:solidFill>
                  <a:schemeClr val="tx2"/>
                </a:solidFill>
              </a:rPr>
              <a:t>McGeorge</a:t>
            </a:r>
            <a:r>
              <a:rPr lang="fr-FR" sz="1400" dirty="0">
                <a:solidFill>
                  <a:schemeClr val="tx2"/>
                </a:solidFill>
              </a:rPr>
              <a:t>, N., </a:t>
            </a:r>
            <a:r>
              <a:rPr lang="fr-FR" sz="1400" dirty="0" err="1">
                <a:solidFill>
                  <a:schemeClr val="tx2"/>
                </a:solidFill>
              </a:rPr>
              <a:t>Hegde</a:t>
            </a:r>
            <a:r>
              <a:rPr lang="fr-FR" sz="1400" dirty="0">
                <a:solidFill>
                  <a:schemeClr val="tx2"/>
                </a:solidFill>
              </a:rPr>
              <a:t>, S., Berg, R. L., </a:t>
            </a:r>
            <a:r>
              <a:rPr lang="fr-FR" sz="1400" dirty="0" err="1">
                <a:solidFill>
                  <a:schemeClr val="tx2"/>
                </a:solidFill>
              </a:rPr>
              <a:t>Guarrera-Schick</a:t>
            </a:r>
            <a:r>
              <a:rPr lang="fr-FR" sz="1400" dirty="0">
                <a:solidFill>
                  <a:schemeClr val="tx2"/>
                </a:solidFill>
              </a:rPr>
              <a:t>, T. K., </a:t>
            </a:r>
            <a:r>
              <a:rPr lang="fr-FR" sz="1400" dirty="0" err="1">
                <a:solidFill>
                  <a:schemeClr val="tx2"/>
                </a:solidFill>
              </a:rPr>
              <a:t>LaVergne</a:t>
            </a:r>
            <a:r>
              <a:rPr lang="fr-FR" sz="1400" dirty="0">
                <a:solidFill>
                  <a:schemeClr val="tx2"/>
                </a:solidFill>
              </a:rPr>
              <a:t>, D. T., </a:t>
            </a:r>
            <a:r>
              <a:rPr lang="fr-FR" sz="1400" dirty="0" err="1">
                <a:solidFill>
                  <a:schemeClr val="tx2"/>
                </a:solidFill>
              </a:rPr>
              <a:t>Casucci</a:t>
            </a:r>
            <a:r>
              <a:rPr lang="fr-FR" sz="1400" dirty="0">
                <a:solidFill>
                  <a:schemeClr val="tx2"/>
                </a:solidFill>
              </a:rPr>
              <a:t>, S. N., ... &amp; Benda, N. C. (2015)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DAEA7BB-26B7-4554-9DD8-4826F6AA0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08" y="666554"/>
            <a:ext cx="11090692" cy="610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00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80600C5D-37DD-485D-9212-DBBF9672D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94" y="564502"/>
            <a:ext cx="4276799" cy="5728996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06E3364D-020A-41E8-9E65-E3E494A610F7}"/>
              </a:ext>
            </a:extLst>
          </p:cNvPr>
          <p:cNvGrpSpPr/>
          <p:nvPr/>
        </p:nvGrpSpPr>
        <p:grpSpPr>
          <a:xfrm>
            <a:off x="5041640" y="564502"/>
            <a:ext cx="6694757" cy="5772376"/>
            <a:chOff x="5041640" y="564502"/>
            <a:chExt cx="6694757" cy="5772376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3F904CFD-AB27-4187-B36E-AA12F06E3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1640" y="564502"/>
              <a:ext cx="4209183" cy="5772376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17ADD113-2C2C-433A-9F1A-7A4FD700A49D}"/>
                </a:ext>
              </a:extLst>
            </p:cNvPr>
            <p:cNvSpPr txBox="1"/>
            <p:nvPr/>
          </p:nvSpPr>
          <p:spPr>
            <a:xfrm>
              <a:off x="9568870" y="2967335"/>
              <a:ext cx="2167527" cy="92333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fr-FR" b="1" dirty="0">
                  <a:solidFill>
                    <a:schemeClr val="tx1"/>
                  </a:solidFill>
                </a:rPr>
                <a:t>GRAPHIQUE</a:t>
              </a:r>
            </a:p>
            <a:p>
              <a:pPr algn="ctr"/>
              <a:r>
                <a:rPr lang="fr-FR" b="1" dirty="0">
                  <a:solidFill>
                    <a:schemeClr val="tx1"/>
                  </a:solidFill>
                </a:rPr>
                <a:t>+</a:t>
              </a:r>
              <a:br>
                <a:rPr lang="fr-FR" b="1" dirty="0">
                  <a:solidFill>
                    <a:schemeClr val="tx1"/>
                  </a:solidFill>
                </a:rPr>
              </a:br>
              <a:r>
                <a:rPr lang="fr-FR" b="1" dirty="0">
                  <a:solidFill>
                    <a:schemeClr val="tx1"/>
                  </a:solidFill>
                </a:rPr>
                <a:t>ANALOGIE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206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CC6351D9-9152-45A2-ADBB-E74A3C62A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53" y="1578659"/>
            <a:ext cx="8589081" cy="344634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87066D7-2A0D-44B4-BE63-2186FE898673}"/>
              </a:ext>
            </a:extLst>
          </p:cNvPr>
          <p:cNvSpPr txBox="1"/>
          <p:nvPr/>
        </p:nvSpPr>
        <p:spPr>
          <a:xfrm>
            <a:off x="1756192" y="6250425"/>
            <a:ext cx="787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SOURCE : https://www.ebsi.umontreal.ca/jetrouve/illustre/galerie.htm</a:t>
            </a:r>
          </a:p>
        </p:txBody>
      </p:sp>
    </p:spTree>
    <p:extLst>
      <p:ext uri="{BB962C8B-B14F-4D97-AF65-F5344CB8AC3E}">
        <p14:creationId xmlns:p14="http://schemas.microsoft.com/office/powerpoint/2010/main" val="3967830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23069DD-9911-455F-AF05-C6DD80182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03" y="0"/>
            <a:ext cx="8875059" cy="6858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0DEF8DD-B6A6-467D-806B-DCD16BABE5ED}"/>
              </a:ext>
            </a:extLst>
          </p:cNvPr>
          <p:cNvSpPr txBox="1"/>
          <p:nvPr/>
        </p:nvSpPr>
        <p:spPr>
          <a:xfrm>
            <a:off x="8671309" y="5988371"/>
            <a:ext cx="33457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50" b="1" dirty="0">
                <a:solidFill>
                  <a:schemeClr val="tx2"/>
                </a:solidFill>
              </a:rPr>
              <a:t>SOURCE :</a:t>
            </a:r>
          </a:p>
          <a:p>
            <a:r>
              <a:rPr lang="fr-FR" sz="1050" b="1" dirty="0">
                <a:solidFill>
                  <a:schemeClr val="tx2"/>
                </a:solidFill>
              </a:rPr>
              <a:t>https://extremepresentation.com/2010/12/tools/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3F4D02E-808C-4D07-ABDC-53465C47A386}"/>
              </a:ext>
            </a:extLst>
          </p:cNvPr>
          <p:cNvSpPr txBox="1"/>
          <p:nvPr/>
        </p:nvSpPr>
        <p:spPr>
          <a:xfrm>
            <a:off x="9236279" y="2491530"/>
            <a:ext cx="2375971" cy="1754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Échelle de mesure :</a:t>
            </a:r>
          </a:p>
          <a:p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Nominale</a:t>
            </a:r>
          </a:p>
          <a:p>
            <a:pPr marL="285750" indent="-285750">
              <a:buFontTx/>
              <a:buChar char="-"/>
            </a:pPr>
            <a:r>
              <a:rPr lang="fr-FR" dirty="0"/>
              <a:t>Ordinale</a:t>
            </a:r>
          </a:p>
          <a:p>
            <a:pPr marL="285750" indent="-285750">
              <a:buFontTx/>
              <a:buChar char="-"/>
            </a:pPr>
            <a:r>
              <a:rPr lang="fr-FR" dirty="0"/>
              <a:t>Intervalle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3500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Affichage de données qualitatives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77553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E3D348-2692-4106-89A0-4F2B469A7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Ergonomie : </a:t>
            </a:r>
            <a:r>
              <a:rPr lang="fr-FR" dirty="0" err="1"/>
              <a:t>Ux</a:t>
            </a:r>
            <a:r>
              <a:rPr lang="fr-FR" dirty="0"/>
              <a:t> </a:t>
            </a:r>
            <a:r>
              <a:rPr lang="fr-FR" dirty="0" err="1"/>
              <a:t>Experience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6010ECF-C440-4B77-9B92-889D8F808CEF}"/>
              </a:ext>
            </a:extLst>
          </p:cNvPr>
          <p:cNvSpPr txBox="1"/>
          <p:nvPr/>
        </p:nvSpPr>
        <p:spPr>
          <a:xfrm>
            <a:off x="3047301" y="3099543"/>
            <a:ext cx="60946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FF0000"/>
                </a:solidFill>
                <a:hlinkClick r:id="rId2"/>
              </a:rPr>
              <a:t>https://appinventiv.com/blog/mobile-app-designers-guide-on-material-design/</a:t>
            </a:r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r>
              <a:rPr lang="fr-FR" dirty="0">
                <a:solidFill>
                  <a:srgbClr val="FF0000"/>
                </a:solidFill>
                <a:hlinkClick r:id="rId3"/>
              </a:rPr>
              <a:t>https://m2.material.io/design/introduction</a:t>
            </a:r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r>
              <a:rPr lang="fr-FR" sz="1800" dirty="0">
                <a:hlinkClick r:id="rId4"/>
              </a:rPr>
              <a:t>https://www.wix.com/blog/2021/05/web-design/#viewer-9o6hf</a:t>
            </a:r>
            <a:endParaRPr lang="fr-FR" sz="1800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494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3DCD79-F6D3-471D-9B21-3C614B4AB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b="1" dirty="0"/>
              <a:t>Composantes d’une IHM</a:t>
            </a:r>
            <a:br>
              <a:rPr lang="fr-FR" sz="3200" b="1" dirty="0"/>
            </a:br>
            <a:br>
              <a:rPr lang="fr-FR" sz="2400" dirty="0"/>
            </a:br>
            <a:r>
              <a:rPr lang="fr-FR" sz="1800" dirty="0"/>
              <a:t>https://m2.material.io/design/introduction#components</a:t>
            </a:r>
            <a:endParaRPr lang="fr-FR" sz="2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75EDE3-D19F-49ED-ABF9-DE00B84B6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Affichage</a:t>
            </a: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: 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Placer et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organiser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le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contenu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à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partir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cartes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US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listes</a:t>
            </a:r>
            <a:r>
              <a:rPr lang="en-US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 tableaux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</a:t>
            </a:r>
            <a:r>
              <a:rPr lang="en-US" b="1" dirty="0">
                <a:solidFill>
                  <a:srgbClr val="424242"/>
                </a:solidFill>
                <a:latin typeface="Roboto" panose="02000000000000000000" pitchFamily="2" charset="0"/>
              </a:rPr>
              <a:t>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2"/>
              </a:rPr>
              <a:t>cards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 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3"/>
              </a:rPr>
              <a:t>lists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 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4"/>
              </a:rPr>
              <a:t>sheets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Navigation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Permettre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aux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utilisateurs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se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déplacer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dans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l’application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à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partir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composants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tells que des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tiroirs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 navigation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5"/>
              </a:rPr>
              <a:t>navigation drawers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 et des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étiquettes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6"/>
              </a:rPr>
              <a:t>tabs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Actions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Permetre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aux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utilisateurs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d’effectuer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des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tâches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avec des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composants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tells que les bouton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d’action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flotant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7"/>
              </a:rPr>
              <a:t>floating action button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Input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Permettre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aux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utilisateurs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d’entrer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des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informations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et de faire des selections avec des champs de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texte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8"/>
              </a:rPr>
              <a:t>text fields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), des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noms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à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sélectionner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</a:t>
            </a:r>
            <a:r>
              <a:rPr lang="en-US" u="sng" dirty="0">
                <a:solidFill>
                  <a:srgbClr val="424242"/>
                </a:solidFill>
                <a:latin typeface="Roboto" panose="02000000000000000000" pitchFamily="2" charset="0"/>
              </a:rPr>
              <a:t>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9"/>
              </a:rPr>
              <a:t>chips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, des cases à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cocher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0"/>
              </a:rPr>
              <a:t>selection controls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Communication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: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Alerter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les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utilisateurs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concernant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des </a:t>
            </a:r>
            <a:r>
              <a:rPr lang="en-US" dirty="0" err="1">
                <a:solidFill>
                  <a:srgbClr val="424242"/>
                </a:solidFill>
                <a:latin typeface="Roboto" panose="02000000000000000000" pitchFamily="2" charset="0"/>
              </a:rPr>
              <a:t>informations</a:t>
            </a:r>
            <a:r>
              <a:rPr lang="en-US" dirty="0">
                <a:solidFill>
                  <a:srgbClr val="424242"/>
                </a:solidFill>
                <a:latin typeface="Roboto" panose="02000000000000000000" pitchFamily="2" charset="0"/>
              </a:rPr>
              <a:t> clefs et des messages avec des barres de defilement (</a:t>
            </a:r>
            <a:r>
              <a:rPr lang="en-US" b="0" i="0" u="sng" dirty="0" err="1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1"/>
              </a:rPr>
              <a:t>snackbars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), 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des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bannières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2"/>
              </a:rPr>
              <a:t>banners</a:t>
            </a:r>
            <a:r>
              <a:rPr lang="en-US" u="sng" dirty="0">
                <a:solidFill>
                  <a:srgbClr val="424242"/>
                </a:solidFill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et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fenêtres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d’alerte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 (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  <a:hlinkClick r:id="rId13"/>
              </a:rPr>
              <a:t>dialogs</a:t>
            </a:r>
            <a:r>
              <a:rPr lang="en-US" b="0" i="0" u="sng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</a:t>
            </a:r>
            <a:r>
              <a:rPr lang="en-US" b="0" i="0" dirty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4642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A30841-BB4A-413C-A580-E0001A0B3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dirty="0"/>
              <a:t>Ergonomie : point de vue « utilisateur »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D5E96C2-AC67-4934-B66F-7BB6F3E10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332" y="1462184"/>
            <a:ext cx="5170256" cy="451802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FF3CA1D-4670-496F-B809-41DE31988954}"/>
              </a:ext>
            </a:extLst>
          </p:cNvPr>
          <p:cNvSpPr txBox="1"/>
          <p:nvPr/>
        </p:nvSpPr>
        <p:spPr>
          <a:xfrm>
            <a:off x="2263156" y="6266782"/>
            <a:ext cx="6346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chemeClr val="tx2"/>
                </a:solidFill>
              </a:rPr>
              <a:t>Référence bibliographique : </a:t>
            </a:r>
            <a:r>
              <a:rPr lang="fr-FR" sz="1200" dirty="0">
                <a:hlinkClick r:id="rId3"/>
              </a:rPr>
              <a:t>https://docplayer.fr/46280466-Les-tests-utilisateurs.html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982551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C0DE7-5E24-44B6-A9BD-E42423EE5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Cards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A0C942-9F54-4027-B881-20ABE0186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6" name="Picture 2" descr="3 types of cards">
            <a:extLst>
              <a:ext uri="{FF2B5EF4-FFF2-40B4-BE49-F238E27FC236}">
                <a16:creationId xmlns:a16="http://schemas.microsoft.com/office/drawing/2014/main" id="{3722920E-9886-48C8-9A56-D2F8F59C5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5" y="2286875"/>
            <a:ext cx="12192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1224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C0DE7-5E24-44B6-A9BD-E42423EE5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Lists</a:t>
            </a:r>
            <a:endParaRPr lang="fr-FR" dirty="0"/>
          </a:p>
        </p:txBody>
      </p:sp>
      <p:pic>
        <p:nvPicPr>
          <p:cNvPr id="2050" name="Picture 2" descr="Diagram of three list items that each contain a header and supporting text">
            <a:extLst>
              <a:ext uri="{FF2B5EF4-FFF2-40B4-BE49-F238E27FC236}">
                <a16:creationId xmlns:a16="http://schemas.microsoft.com/office/drawing/2014/main" id="{8A244C5C-738C-41D6-B06F-ED12E2C7F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43063"/>
            <a:ext cx="12192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85016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C30593-882C-40E6-88D0-9482A1D5B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Sheet</a:t>
            </a:r>
            <a:endParaRPr lang="fr-F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BC2A93F-999A-41C5-B534-E7ADC4760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799" y="1432245"/>
            <a:ext cx="10134600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2435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6CB8AD-535F-43F4-A2E0-30E91569F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Navigation </a:t>
            </a:r>
            <a:r>
              <a:rPr lang="fr-FR" dirty="0" err="1"/>
              <a:t>drawer</a:t>
            </a:r>
            <a:endParaRPr lang="fr-FR" dirty="0"/>
          </a:p>
        </p:txBody>
      </p:sp>
      <p:pic>
        <p:nvPicPr>
          <p:cNvPr id="4098" name="Picture 2" descr="Navigation drawer illustrating color, shape, and selection">
            <a:extLst>
              <a:ext uri="{FF2B5EF4-FFF2-40B4-BE49-F238E27FC236}">
                <a16:creationId xmlns:a16="http://schemas.microsoft.com/office/drawing/2014/main" id="{EB32B6F7-3FE7-4121-A14A-772BF6FDE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972" y="2025935"/>
            <a:ext cx="9056914" cy="4260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62370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0F6EE7-576D-4B2B-83F5-0EFE4362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Tabs</a:t>
            </a:r>
          </a:p>
        </p:txBody>
      </p:sp>
      <p:pic>
        <p:nvPicPr>
          <p:cNvPr id="5122" name="Picture 2" descr="A bar of primary tabs with destinations labeled Flights, Trips, and Explore. And a bar of secondary tabs with destinations labeled Overview and Specifications">
            <a:extLst>
              <a:ext uri="{FF2B5EF4-FFF2-40B4-BE49-F238E27FC236}">
                <a16:creationId xmlns:a16="http://schemas.microsoft.com/office/drawing/2014/main" id="{927B42ED-B7F2-468A-8F28-A8B74B52A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68" y="2440018"/>
            <a:ext cx="12192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477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FD715E-7279-4CE7-9623-DB44A49D1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Floating</a:t>
            </a:r>
            <a:r>
              <a:rPr lang="fr-FR" dirty="0"/>
              <a:t> action </a:t>
            </a:r>
            <a:r>
              <a:rPr lang="fr-FR" dirty="0" err="1"/>
              <a:t>button</a:t>
            </a:r>
            <a:endParaRPr lang="fr-FR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0F5404C-69E8-4555-A840-7D2C2F0F4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89" y="1604682"/>
            <a:ext cx="101346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1664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25D8D6-AC35-4067-8BCF-F91558C9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fields</a:t>
            </a:r>
            <a:endParaRPr lang="fr-FR" dirty="0"/>
          </a:p>
        </p:txBody>
      </p:sp>
      <p:pic>
        <p:nvPicPr>
          <p:cNvPr id="7170" name="Picture 2" descr="Image of a filled and outlined text field using the new M3 color mappings">
            <a:extLst>
              <a:ext uri="{FF2B5EF4-FFF2-40B4-BE49-F238E27FC236}">
                <a16:creationId xmlns:a16="http://schemas.microsoft.com/office/drawing/2014/main" id="{AABCD9BA-A76C-48CE-A9D7-F0F1EC577D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2116846"/>
            <a:ext cx="9943750" cy="4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43203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25D8D6-AC35-4067-8BCF-F91558C9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Chips</a:t>
            </a:r>
          </a:p>
        </p:txBody>
      </p:sp>
      <p:pic>
        <p:nvPicPr>
          <p:cNvPr id="8196" name="Picture 4" descr="M3 chip types">
            <a:extLst>
              <a:ext uri="{FF2B5EF4-FFF2-40B4-BE49-F238E27FC236}">
                <a16:creationId xmlns:a16="http://schemas.microsoft.com/office/drawing/2014/main" id="{51674211-5F9F-40DC-BFFB-F75E42282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50" y="2003047"/>
            <a:ext cx="9563100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1610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25D8D6-AC35-4067-8BCF-F91558C9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Selection</a:t>
            </a:r>
            <a:r>
              <a:rPr lang="fr-FR" dirty="0"/>
              <a:t> </a:t>
            </a:r>
            <a:r>
              <a:rPr lang="fr-FR" dirty="0" err="1"/>
              <a:t>controls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C903884-0137-46CC-8CC4-8F2AC1E6A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753" y="2324875"/>
            <a:ext cx="3002903" cy="3002903"/>
          </a:xfrm>
          <a:prstGeom prst="rect">
            <a:avLst/>
          </a:prstGeom>
        </p:spPr>
      </p:pic>
      <p:pic>
        <p:nvPicPr>
          <p:cNvPr id="9220" name="Picture 4" descr="Two checkboxes. One is selected and the other is unselected">
            <a:extLst>
              <a:ext uri="{FF2B5EF4-FFF2-40B4-BE49-F238E27FC236}">
                <a16:creationId xmlns:a16="http://schemas.microsoft.com/office/drawing/2014/main" id="{BCBDD09C-0176-4011-8A9A-E61AB5F11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993" y="2324875"/>
            <a:ext cx="3002903" cy="300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Two radio buttons. One is selected and the other is unselected">
            <a:extLst>
              <a:ext uri="{FF2B5EF4-FFF2-40B4-BE49-F238E27FC236}">
                <a16:creationId xmlns:a16="http://schemas.microsoft.com/office/drawing/2014/main" id="{0A439EFC-F3BD-4110-80F2-04ED223D6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71" y="2324875"/>
            <a:ext cx="3002903" cy="300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0D4928A7-F7E6-4952-9662-C1DC8F4D490A}"/>
              </a:ext>
            </a:extLst>
          </p:cNvPr>
          <p:cNvSpPr txBox="1"/>
          <p:nvPr/>
        </p:nvSpPr>
        <p:spPr>
          <a:xfrm>
            <a:off x="1240972" y="5481821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Bouton radio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4A3D0AD-08F8-4F69-90AF-9283071920DF}"/>
              </a:ext>
            </a:extLst>
          </p:cNvPr>
          <p:cNvSpPr txBox="1"/>
          <p:nvPr/>
        </p:nvSpPr>
        <p:spPr>
          <a:xfrm>
            <a:off x="4668417" y="5481821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Case à cocher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7B29D49-8201-42DF-81EA-F98B2BA37F0B}"/>
              </a:ext>
            </a:extLst>
          </p:cNvPr>
          <p:cNvSpPr txBox="1"/>
          <p:nvPr/>
        </p:nvSpPr>
        <p:spPr>
          <a:xfrm>
            <a:off x="8627707" y="54818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Switches</a:t>
            </a:r>
          </a:p>
        </p:txBody>
      </p:sp>
    </p:spTree>
    <p:extLst>
      <p:ext uri="{BB962C8B-B14F-4D97-AF65-F5344CB8AC3E}">
        <p14:creationId xmlns:p14="http://schemas.microsoft.com/office/powerpoint/2010/main" val="42266392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11C429-C28F-41A0-9693-4E005CEA4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Snackbars</a:t>
            </a:r>
          </a:p>
        </p:txBody>
      </p:sp>
      <p:pic>
        <p:nvPicPr>
          <p:cNvPr id="10242" name="Picture 2" descr="Single line text label on mobile Snackbar. Text label is Saved in “Wedding” album">
            <a:extLst>
              <a:ext uri="{FF2B5EF4-FFF2-40B4-BE49-F238E27FC236}">
                <a16:creationId xmlns:a16="http://schemas.microsoft.com/office/drawing/2014/main" id="{F7421F9F-E6E1-4A75-8A0E-E5E70AF0E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520" y="2441484"/>
            <a:ext cx="7927596" cy="396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478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6F896C09-7E79-431B-80D6-4E605767C27B}"/>
              </a:ext>
            </a:extLst>
          </p:cNvPr>
          <p:cNvSpPr txBox="1"/>
          <p:nvPr/>
        </p:nvSpPr>
        <p:spPr>
          <a:xfrm>
            <a:off x="155176" y="575693"/>
            <a:ext cx="30835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fr-FR" sz="2400" b="1" i="1" dirty="0">
                <a:solidFill>
                  <a:schemeClr val="tx2"/>
                </a:solidFill>
              </a:rPr>
              <a:t>Von Uexküll (1956)</a:t>
            </a:r>
          </a:p>
          <a:p>
            <a:endParaRPr lang="fr-FR" sz="2400" b="1" i="1" dirty="0">
              <a:solidFill>
                <a:schemeClr val="tx2"/>
              </a:solidFill>
            </a:endParaRPr>
          </a:p>
          <a:p>
            <a:endParaRPr lang="fr-FR" sz="2400" b="1" i="1" dirty="0">
              <a:solidFill>
                <a:schemeClr val="tx2"/>
              </a:solidFill>
            </a:endParaRPr>
          </a:p>
          <a:p>
            <a:endParaRPr lang="fr-FR" sz="2400" b="1" i="1" dirty="0">
              <a:solidFill>
                <a:schemeClr val="tx2"/>
              </a:solidFill>
            </a:endParaRPr>
          </a:p>
          <a:p>
            <a:endParaRPr lang="fr-FR" sz="2400" b="1" i="1" dirty="0">
              <a:solidFill>
                <a:schemeClr val="tx2"/>
              </a:solidFill>
            </a:endParaRPr>
          </a:p>
          <a:p>
            <a:r>
              <a:rPr lang="fr-FR" sz="2400" b="1" i="1" dirty="0">
                <a:solidFill>
                  <a:schemeClr val="tx2"/>
                </a:solidFill>
              </a:rPr>
              <a:t>Chacun voit le monde différemment</a:t>
            </a:r>
          </a:p>
          <a:p>
            <a:r>
              <a:rPr lang="fr-FR" sz="2400" b="1" i="1" dirty="0">
                <a:solidFill>
                  <a:schemeClr val="tx2"/>
                </a:solidFill>
              </a:rPr>
              <a:t>selon ses besoins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EF28A4A-93D5-4D4E-9D7F-82B86580D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005" y="111869"/>
            <a:ext cx="4533900" cy="6410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11BAF2F-71C0-4169-A182-CA84F8E7B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051" y="1781175"/>
            <a:ext cx="429577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938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A29300-278F-4303-87BF-144DA9096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Banners</a:t>
            </a:r>
            <a:endParaRPr lang="fr-FR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B0E108F-37A5-44D0-9E99-DAAC28027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10" y="2487424"/>
            <a:ext cx="10134600" cy="3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8427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A29300-278F-4303-87BF-144DA9096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Dialogs</a:t>
            </a:r>
            <a:endParaRPr lang="fr-FR" dirty="0"/>
          </a:p>
        </p:txBody>
      </p:sp>
      <p:pic>
        <p:nvPicPr>
          <p:cNvPr id="12290" name="Picture 2" descr="Basic dialog with rounded corner, larger headline">
            <a:extLst>
              <a:ext uri="{FF2B5EF4-FFF2-40B4-BE49-F238E27FC236}">
                <a16:creationId xmlns:a16="http://schemas.microsoft.com/office/drawing/2014/main" id="{72DD375A-1338-49BF-AE72-DC45685B7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085" y="2161259"/>
            <a:ext cx="6252595" cy="351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2715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FEFCB-D283-4B36-A740-7C3E10D4F1B0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Critères ergonomiques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B08041-8C74-4399-9106-325E42AD8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731044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341BCA-35F5-416F-A4AB-8474BADE9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Dimensions ergonomiques d’une IHM (Moran, 1981)</a:t>
            </a:r>
          </a:p>
        </p:txBody>
      </p:sp>
      <p:graphicFrame>
        <p:nvGraphicFramePr>
          <p:cNvPr id="5" name="Espace réservé du contenu 7">
            <a:extLst>
              <a:ext uri="{FF2B5EF4-FFF2-40B4-BE49-F238E27FC236}">
                <a16:creationId xmlns:a16="http://schemas.microsoft.com/office/drawing/2014/main" id="{2D4B1517-A2E9-4702-95C4-A212F9A399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5882386"/>
              </p:ext>
            </p:extLst>
          </p:nvPr>
        </p:nvGraphicFramePr>
        <p:xfrm>
          <a:off x="1166070" y="1938132"/>
          <a:ext cx="9303392" cy="4673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6626">
                  <a:extLst>
                    <a:ext uri="{9D8B030D-6E8A-4147-A177-3AD203B41FA5}">
                      <a16:colId xmlns:a16="http://schemas.microsoft.com/office/drawing/2014/main" val="3337600454"/>
                    </a:ext>
                  </a:extLst>
                </a:gridCol>
                <a:gridCol w="2614176">
                  <a:extLst>
                    <a:ext uri="{9D8B030D-6E8A-4147-A177-3AD203B41FA5}">
                      <a16:colId xmlns:a16="http://schemas.microsoft.com/office/drawing/2014/main" val="1911353299"/>
                    </a:ext>
                  </a:extLst>
                </a:gridCol>
                <a:gridCol w="4382590">
                  <a:extLst>
                    <a:ext uri="{9D8B030D-6E8A-4147-A177-3AD203B41FA5}">
                      <a16:colId xmlns:a16="http://schemas.microsoft.com/office/drawing/2014/main" val="3299160532"/>
                    </a:ext>
                  </a:extLst>
                </a:gridCol>
              </a:tblGrid>
              <a:tr h="374939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Niveaux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329650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CONCEPTUEL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Tâche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Correspondance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avec tâches de l’utilisateur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889600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endParaRPr lang="fr-F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Sémantique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Termes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et fonctions compréhensibles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042182"/>
                  </a:ext>
                </a:extLst>
              </a:tr>
              <a:tr h="795131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Syntaxique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Logique intuitive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des relations entre commandes et contrôles (indicateurs)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947143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endParaRPr lang="fr-F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Interaction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Navigation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intuitive dans l’interface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153349"/>
                  </a:ext>
                </a:extLst>
              </a:tr>
              <a:tr h="795131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PHYSIQUE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Présentation spatiale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Lisibilité,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structuration, esthétisme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747175"/>
                  </a:ext>
                </a:extLst>
              </a:tr>
              <a:tr h="647155"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Dispositif technique</a:t>
                      </a:r>
                    </a:p>
                    <a:p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2"/>
                          </a:solidFill>
                        </a:rPr>
                        <a:t>Compatibilités</a:t>
                      </a:r>
                      <a:r>
                        <a:rPr lang="fr-FR" baseline="0" dirty="0">
                          <a:solidFill>
                            <a:schemeClr val="tx2"/>
                          </a:solidFill>
                        </a:rPr>
                        <a:t> techniques, entrées et sorties avec périphériques</a:t>
                      </a:r>
                      <a:endParaRPr lang="fr-F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1054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5929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678610-B9F0-4DF6-B6D1-8AC0AB22C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997" y="100380"/>
            <a:ext cx="9404723" cy="1400530"/>
          </a:xfrm>
        </p:spPr>
        <p:txBody>
          <a:bodyPr/>
          <a:lstStyle/>
          <a:p>
            <a:r>
              <a:rPr lang="fr-FR" dirty="0"/>
              <a:t>Maquettage : respect de critères ergonomiques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C698FAF-7664-4871-A843-AF60E01A3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757" y="800645"/>
            <a:ext cx="6557074" cy="605735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4B288FC-3752-4ABB-A046-5158A8CE10E7}"/>
              </a:ext>
            </a:extLst>
          </p:cNvPr>
          <p:cNvSpPr txBox="1"/>
          <p:nvPr/>
        </p:nvSpPr>
        <p:spPr>
          <a:xfrm>
            <a:off x="305639" y="1914796"/>
            <a:ext cx="4824719" cy="419467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Les contrastes de couleurs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Peu de mots, des images et icônes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Utiliser le langage du domaine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Construction basée sur les tâches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Structuration logique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Règle des « 3 clics »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Simplicité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Standardisation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Catégorisation visuelle de l’information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L’esthétisme</a:t>
            </a:r>
          </a:p>
        </p:txBody>
      </p:sp>
    </p:spTree>
    <p:extLst>
      <p:ext uri="{BB962C8B-B14F-4D97-AF65-F5344CB8AC3E}">
        <p14:creationId xmlns:p14="http://schemas.microsoft.com/office/powerpoint/2010/main" val="2522110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Ux</a:t>
            </a:r>
            <a:r>
              <a:rPr lang="fr-FR" dirty="0"/>
              <a:t> Design d’un site web</a:t>
            </a:r>
            <a:br>
              <a:rPr lang="fr-FR" dirty="0"/>
            </a:br>
            <a:r>
              <a:rPr lang="fr-FR" sz="1800" dirty="0"/>
              <a:t>https://blog-ux.com/quelle-difference-entre-ux-design-et-ui-design/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71788" y="1778466"/>
            <a:ext cx="9278066" cy="446993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>
                <a:solidFill>
                  <a:schemeClr val="tx2"/>
                </a:solidFill>
              </a:rPr>
              <a:t>Selon Magnus </a:t>
            </a:r>
            <a:r>
              <a:rPr lang="fr-FR" dirty="0" err="1">
                <a:solidFill>
                  <a:schemeClr val="tx2"/>
                </a:solidFill>
              </a:rPr>
              <a:t>Revang</a:t>
            </a:r>
            <a:r>
              <a:rPr lang="fr-FR" dirty="0">
                <a:solidFill>
                  <a:schemeClr val="tx2"/>
                </a:solidFill>
              </a:rPr>
              <a:t>, il est possible de classifier l’expérience utilisateur en 6 critères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Visibilité :</a:t>
            </a:r>
            <a:r>
              <a:rPr lang="fr-FR" dirty="0">
                <a:solidFill>
                  <a:schemeClr val="tx2"/>
                </a:solidFill>
              </a:rPr>
              <a:t> nécessiter d’optimiser le référencement en amont du projet de conception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Accessibilité </a:t>
            </a:r>
            <a:r>
              <a:rPr lang="fr-FR" dirty="0">
                <a:solidFill>
                  <a:schemeClr val="tx2"/>
                </a:solidFill>
              </a:rPr>
              <a:t>: réaliser un site compatible à l’ensemble des différents supports techniques et terminaux mobiles et tactiles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Attractivité :</a:t>
            </a:r>
            <a:r>
              <a:rPr lang="fr-FR" dirty="0">
                <a:solidFill>
                  <a:schemeClr val="tx2"/>
                </a:solidFill>
              </a:rPr>
              <a:t> faire le choix d’un design conforme à une ergonomie agréable, utile, intuitive et pratique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Facilité :</a:t>
            </a:r>
            <a:r>
              <a:rPr lang="fr-FR" dirty="0">
                <a:solidFill>
                  <a:schemeClr val="tx2"/>
                </a:solidFill>
              </a:rPr>
              <a:t> l’ergonomie doit faciliter la recherche de l’information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Crédibilité :</a:t>
            </a:r>
            <a:r>
              <a:rPr lang="fr-FR" dirty="0">
                <a:solidFill>
                  <a:schemeClr val="tx2"/>
                </a:solidFill>
              </a:rPr>
              <a:t> vitrine de la marque, le site doit rassurer et convaincre les internautes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2"/>
                </a:solidFill>
              </a:rPr>
              <a:t>Efficacité :</a:t>
            </a:r>
            <a:r>
              <a:rPr lang="fr-FR" dirty="0">
                <a:solidFill>
                  <a:schemeClr val="tx2"/>
                </a:solidFill>
              </a:rPr>
              <a:t> les internautes doivent sans difficultés et facilement trouver les réponses à leurs questions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85289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de l’IHM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121047" y="1419425"/>
            <a:ext cx="8229600" cy="4876800"/>
          </a:xfrm>
        </p:spPr>
        <p:txBody>
          <a:bodyPr/>
          <a:lstStyle/>
          <a:p>
            <a:endParaRPr lang="fr-FR" dirty="0">
              <a:solidFill>
                <a:schemeClr val="tx2"/>
              </a:solidFill>
            </a:endParaRPr>
          </a:p>
          <a:p>
            <a:r>
              <a:rPr lang="fr-FR" dirty="0">
                <a:solidFill>
                  <a:schemeClr val="tx2"/>
                </a:solidFill>
              </a:rPr>
              <a:t>Séquence d’écrans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Etats (écrans, événements)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Transitions (contrôle-commande)</a:t>
            </a:r>
          </a:p>
          <a:p>
            <a:pPr marL="274320" lvl="1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274320" lvl="1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274320" lvl="1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r>
              <a:rPr lang="fr-FR" dirty="0">
                <a:solidFill>
                  <a:schemeClr val="tx2"/>
                </a:solidFill>
              </a:rPr>
              <a:t>Contenu des écrans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Zones d’informations</a:t>
            </a:r>
          </a:p>
          <a:p>
            <a:pPr lvl="1"/>
            <a:r>
              <a:rPr lang="fr-FR" dirty="0">
                <a:solidFill>
                  <a:schemeClr val="tx2"/>
                </a:solidFill>
              </a:rPr>
              <a:t>Zones d’interaction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516FAB0C-1DB0-4E89-9F4D-8D34EF776085}"/>
              </a:ext>
            </a:extLst>
          </p:cNvPr>
          <p:cNvGrpSpPr/>
          <p:nvPr/>
        </p:nvGrpSpPr>
        <p:grpSpPr>
          <a:xfrm>
            <a:off x="4267832" y="1432595"/>
            <a:ext cx="2998684" cy="2381080"/>
            <a:chOff x="6468866" y="1673432"/>
            <a:chExt cx="2998684" cy="2381080"/>
          </a:xfrm>
        </p:grpSpPr>
        <p:sp>
          <p:nvSpPr>
            <p:cNvPr id="7" name="Ellipse 6"/>
            <p:cNvSpPr/>
            <p:nvPr/>
          </p:nvSpPr>
          <p:spPr>
            <a:xfrm>
              <a:off x="6468866" y="1673432"/>
              <a:ext cx="1211310" cy="8914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Ecran 1</a:t>
              </a:r>
            </a:p>
          </p:txBody>
        </p:sp>
        <p:sp>
          <p:nvSpPr>
            <p:cNvPr id="9" name="Ellipse 8"/>
            <p:cNvSpPr/>
            <p:nvPr/>
          </p:nvSpPr>
          <p:spPr>
            <a:xfrm>
              <a:off x="8256240" y="2271568"/>
              <a:ext cx="1211310" cy="8914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Ecran 2</a:t>
              </a:r>
            </a:p>
          </p:txBody>
        </p:sp>
        <p:sp>
          <p:nvSpPr>
            <p:cNvPr id="10" name="Ellipse 9"/>
            <p:cNvSpPr/>
            <p:nvPr/>
          </p:nvSpPr>
          <p:spPr>
            <a:xfrm>
              <a:off x="6744072" y="3163040"/>
              <a:ext cx="1211310" cy="8914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Ecran 3</a:t>
              </a:r>
            </a:p>
          </p:txBody>
        </p:sp>
        <p:cxnSp>
          <p:nvCxnSpPr>
            <p:cNvPr id="14" name="Connecteur en angle 13"/>
            <p:cNvCxnSpPr>
              <a:stCxn id="7" idx="5"/>
              <a:endCxn id="9" idx="2"/>
            </p:cNvCxnSpPr>
            <p:nvPr/>
          </p:nvCxnSpPr>
          <p:spPr>
            <a:xfrm rot="16200000" flipH="1">
              <a:off x="7738037" y="2199099"/>
              <a:ext cx="282953" cy="753456"/>
            </a:xfrm>
            <a:prstGeom prst="bentConnector2">
              <a:avLst/>
            </a:prstGeom>
            <a:ln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en angle 15"/>
            <p:cNvCxnSpPr>
              <a:stCxn id="7" idx="4"/>
              <a:endCxn id="10" idx="0"/>
            </p:cNvCxnSpPr>
            <p:nvPr/>
          </p:nvCxnSpPr>
          <p:spPr>
            <a:xfrm rot="16200000" flipH="1">
              <a:off x="6913056" y="2726369"/>
              <a:ext cx="598136" cy="275206"/>
            </a:xfrm>
            <a:prstGeom prst="bentConnector3">
              <a:avLst/>
            </a:prstGeom>
            <a:ln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en angle 18"/>
            <p:cNvCxnSpPr>
              <a:stCxn id="9" idx="4"/>
              <a:endCxn id="10" idx="6"/>
            </p:cNvCxnSpPr>
            <p:nvPr/>
          </p:nvCxnSpPr>
          <p:spPr>
            <a:xfrm rot="5400000">
              <a:off x="8185771" y="2932653"/>
              <a:ext cx="445736" cy="906513"/>
            </a:xfrm>
            <a:prstGeom prst="bentConnector2">
              <a:avLst/>
            </a:prstGeom>
            <a:ln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A9E01CEC-B4B3-4D6B-AD74-9B3308E202F6}"/>
              </a:ext>
            </a:extLst>
          </p:cNvPr>
          <p:cNvGrpSpPr/>
          <p:nvPr/>
        </p:nvGrpSpPr>
        <p:grpSpPr>
          <a:xfrm>
            <a:off x="3754658" y="4198009"/>
            <a:ext cx="3312368" cy="1800200"/>
            <a:chOff x="6456040" y="4365104"/>
            <a:chExt cx="3312368" cy="1800200"/>
          </a:xfrm>
        </p:grpSpPr>
        <p:sp>
          <p:nvSpPr>
            <p:cNvPr id="22" name="Rectangle à coins arrondis 21"/>
            <p:cNvSpPr/>
            <p:nvPr/>
          </p:nvSpPr>
          <p:spPr>
            <a:xfrm>
              <a:off x="6456040" y="4365104"/>
              <a:ext cx="3312368" cy="1800200"/>
            </a:xfrm>
            <a:prstGeom prst="round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774643" y="4509120"/>
              <a:ext cx="936104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</a:t>
              </a:r>
            </a:p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68208" y="4509120"/>
              <a:ext cx="1440160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 2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774643" y="5320214"/>
              <a:ext cx="936104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 3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968208" y="5306151"/>
              <a:ext cx="1440160" cy="7560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ZONE 4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67A2F13D-9923-4918-91F2-09C04B679140}"/>
              </a:ext>
            </a:extLst>
          </p:cNvPr>
          <p:cNvGrpSpPr/>
          <p:nvPr/>
        </p:nvGrpSpPr>
        <p:grpSpPr>
          <a:xfrm>
            <a:off x="7324487" y="960443"/>
            <a:ext cx="4724639" cy="4317914"/>
            <a:chOff x="7324487" y="960443"/>
            <a:chExt cx="4724639" cy="4317914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16BEB146-5585-4C69-BF50-70278388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24487" y="2128597"/>
              <a:ext cx="4724639" cy="3149760"/>
            </a:xfrm>
            <a:prstGeom prst="rect">
              <a:avLst/>
            </a:prstGeom>
          </p:spPr>
        </p:pic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FAC59C37-0E27-4C98-B01F-33C884EB1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37713" y="960443"/>
              <a:ext cx="3748873" cy="10610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626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A74E2927-03E4-4D7F-AD2A-753658FCF90F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/>
              <a:t>PHASE D’EVALUATION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69F5AE1-3B5E-4CE5-AFA0-5C43C36FD7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17030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88F9E3-225F-48BE-A1B3-8309CBBA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Évaluation : Test « Utilisateurs »</a:t>
            </a:r>
            <a:br>
              <a:rPr lang="fr-FR" dirty="0"/>
            </a:br>
            <a:r>
              <a:rPr lang="fr-FR" dirty="0"/>
              <a:t>Consigne pour participants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3A44394-F3F3-4D45-A847-CED905344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878" y="2041629"/>
            <a:ext cx="9177932" cy="447324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362782C-C69B-4402-A6B4-50068F87F15D}"/>
              </a:ext>
            </a:extLst>
          </p:cNvPr>
          <p:cNvSpPr txBox="1"/>
          <p:nvPr/>
        </p:nvSpPr>
        <p:spPr>
          <a:xfrm>
            <a:off x="109057" y="2130804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Exemple de consigne</a:t>
            </a:r>
          </a:p>
        </p:txBody>
      </p:sp>
    </p:spTree>
    <p:extLst>
      <p:ext uri="{BB962C8B-B14F-4D97-AF65-F5344CB8AC3E}">
        <p14:creationId xmlns:p14="http://schemas.microsoft.com/office/powerpoint/2010/main" val="32761101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88F9E3-225F-48BE-A1B3-8309CBBA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Évaluation : Test « Utilisateurs »</a:t>
            </a:r>
            <a:br>
              <a:rPr lang="fr-FR" dirty="0"/>
            </a:br>
            <a:r>
              <a:rPr lang="fr-FR" dirty="0"/>
              <a:t>Scénarios d’usage (use-cases)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2C5C9F5-5C57-4DDA-AC2B-3305ABA44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2040" y="2181299"/>
            <a:ext cx="7616929" cy="428275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A1064B0-5A07-4C22-B2F0-064440F3236D}"/>
              </a:ext>
            </a:extLst>
          </p:cNvPr>
          <p:cNvSpPr txBox="1"/>
          <p:nvPr/>
        </p:nvSpPr>
        <p:spPr>
          <a:xfrm>
            <a:off x="646111" y="2298583"/>
            <a:ext cx="264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tx2"/>
                </a:solidFill>
              </a:rPr>
              <a:t>Exemple de scénario</a:t>
            </a:r>
          </a:p>
        </p:txBody>
      </p:sp>
    </p:spTree>
    <p:extLst>
      <p:ext uri="{BB962C8B-B14F-4D97-AF65-F5344CB8AC3E}">
        <p14:creationId xmlns:p14="http://schemas.microsoft.com/office/powerpoint/2010/main" val="4273390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E9D0388-305C-4E6E-88E6-CBF41FF48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366" y="252637"/>
            <a:ext cx="9089924" cy="615749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7A692A08-5EDB-4380-956D-4D037A0FA211}"/>
              </a:ext>
            </a:extLst>
          </p:cNvPr>
          <p:cNvSpPr txBox="1"/>
          <p:nvPr/>
        </p:nvSpPr>
        <p:spPr>
          <a:xfrm>
            <a:off x="155822" y="252637"/>
            <a:ext cx="3845727" cy="19389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fr-FR" sz="2000" dirty="0"/>
          </a:p>
          <a:p>
            <a:pPr algn="ctr"/>
            <a:r>
              <a:rPr lang="fr-FR" sz="2000" dirty="0"/>
              <a:t>UTILITE :</a:t>
            </a:r>
          </a:p>
          <a:p>
            <a:pPr algn="ctr"/>
            <a:r>
              <a:rPr lang="fr-FR" sz="2000" dirty="0"/>
              <a:t>Aide cognitive</a:t>
            </a:r>
          </a:p>
          <a:p>
            <a:pPr algn="ctr"/>
            <a:r>
              <a:rPr lang="fr-FR" sz="2000" dirty="0"/>
              <a:t>dans le traitement de l’information</a:t>
            </a:r>
          </a:p>
          <a:p>
            <a:pPr algn="ctr"/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5846031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B9BF5D-51E7-4776-8FA4-C41254E84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Grille d’observation des comportements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4A6FB12-F457-43A5-A90C-6E2F37982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228" y="1853248"/>
            <a:ext cx="6446259" cy="478381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A995D7A-DD7A-4A40-8FA2-3C0118D7A47C}"/>
              </a:ext>
            </a:extLst>
          </p:cNvPr>
          <p:cNvSpPr txBox="1"/>
          <p:nvPr/>
        </p:nvSpPr>
        <p:spPr>
          <a:xfrm>
            <a:off x="167780" y="2239861"/>
            <a:ext cx="43909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Construire une grille d’observation</a:t>
            </a:r>
          </a:p>
          <a:p>
            <a:r>
              <a:rPr lang="fr-FR" dirty="0">
                <a:solidFill>
                  <a:schemeClr val="tx2"/>
                </a:solidFill>
              </a:rPr>
              <a:t>à partir d’une analyse des actions</a:t>
            </a:r>
          </a:p>
          <a:p>
            <a:r>
              <a:rPr lang="fr-FR" dirty="0">
                <a:solidFill>
                  <a:schemeClr val="tx2"/>
                </a:solidFill>
              </a:rPr>
              <a:t>à réaliser dans le cadre des scénarios</a:t>
            </a:r>
          </a:p>
        </p:txBody>
      </p:sp>
    </p:spTree>
    <p:extLst>
      <p:ext uri="{BB962C8B-B14F-4D97-AF65-F5344CB8AC3E}">
        <p14:creationId xmlns:p14="http://schemas.microsoft.com/office/powerpoint/2010/main" val="651356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7A9B7A-6A62-419C-A807-D4490647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Débriefing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066B941-2626-4822-BFD3-DFA9248AE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232" y="1329152"/>
            <a:ext cx="9852398" cy="538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1812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116545F9-E114-4F95-BEB2-071A8686B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6638" y="280392"/>
            <a:ext cx="6816721" cy="629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1591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B037A046-AC36-4C93-A5B6-58FB2C655E60}"/>
              </a:ext>
            </a:extLst>
          </p:cNvPr>
          <p:cNvGrpSpPr/>
          <p:nvPr/>
        </p:nvGrpSpPr>
        <p:grpSpPr>
          <a:xfrm>
            <a:off x="1417738" y="134114"/>
            <a:ext cx="8539163" cy="6589771"/>
            <a:chOff x="1417738" y="134114"/>
            <a:chExt cx="8539163" cy="6589771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39283CB5-0E09-4F35-91D9-9F71D8B8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7738" y="134114"/>
              <a:ext cx="8539163" cy="6589771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0DFAFD9-9299-4B37-84A9-9C62CE1A8128}"/>
                </a:ext>
              </a:extLst>
            </p:cNvPr>
            <p:cNvSpPr/>
            <p:nvPr/>
          </p:nvSpPr>
          <p:spPr>
            <a:xfrm>
              <a:off x="2793534" y="1996580"/>
              <a:ext cx="3934437" cy="1761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1483087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05530-9BAD-464D-877C-FE9256D6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Questionnement avant le dépôt du dossier (1/3)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AFBF04-4370-4D1F-AFF4-586AB7E46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20288" cy="419548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ANALYSE DES TÂCHES :</a:t>
            </a:r>
          </a:p>
          <a:p>
            <a:r>
              <a:rPr lang="fr-FR" dirty="0">
                <a:solidFill>
                  <a:schemeClr val="tx2"/>
                </a:solidFill>
              </a:rPr>
              <a:t>Le domaine auquel s’adresse votre application est-il bien présenté et défini  (métier, utilisateurs potentiels, contextes d’utilisation)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réalisé un benchmarking des applications déjà existantes dans le domaine avec des extraits de pages-écrans, en présentant les intérêts et limites de chaque application déjà existante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réalisé une analyse des tâches que doit accomplir habituellement un utilisateur, sans disposer encore de l’application que vous allez développer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présenté cette analyse sous la forme d’une arborescence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sélectionné un sous-ensemble de tâches dans cet arborescence nécessitant une aide cognitive et auxquelles va répondre votre application ?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464982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05530-9BAD-464D-877C-FE9256D6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Questionnement avant le dépôt du dossier (2/3)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AFBF04-4370-4D1F-AFF4-586AB7E46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20288" cy="4195481"/>
          </a:xfrm>
        </p:spPr>
        <p:txBody>
          <a:bodyPr>
            <a:normAutofit fontScale="92500" lnSpcReduction="20000"/>
          </a:bodyPr>
          <a:lstStyle/>
          <a:p>
            <a:r>
              <a:rPr lang="fr-FR" dirty="0">
                <a:solidFill>
                  <a:schemeClr val="tx2"/>
                </a:solidFill>
              </a:rPr>
              <a:t>Avez-vous bien décrits les plus-values apportées par votre application au regard des applications déjà existantes et des aides à apporter compte-tenu de l’analyse de la tâche effectuée ?</a:t>
            </a:r>
          </a:p>
          <a:p>
            <a:endParaRPr lang="fr-FR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CONCEPTION – MAQUETTAGE :</a:t>
            </a:r>
          </a:p>
          <a:p>
            <a:r>
              <a:rPr lang="fr-FR" dirty="0">
                <a:solidFill>
                  <a:schemeClr val="tx2"/>
                </a:solidFill>
              </a:rPr>
              <a:t>Avez-vous bien défini la liste des fonctionnalités de votre application au regard de l’analyse de la tâche</a:t>
            </a:r>
          </a:p>
          <a:p>
            <a:r>
              <a:rPr lang="fr-FR" dirty="0">
                <a:solidFill>
                  <a:schemeClr val="tx2"/>
                </a:solidFill>
              </a:rPr>
              <a:t>Avez-vous maquetté au moins N pages-écrans de votre application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décrit sous la forme d’une arborescence  l’enchaînement des pages-écrans au sein de votre maquette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respecté un ensemble de critères d’ergonomie lors du maquettage en détaillant à travers une légende sur vos pages-écrans en quoi elles respectent ces critères ?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587258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B05530-9BAD-464D-877C-FE9256D6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Questionnement avant le dépôt du dossier (3/3)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AFBF04-4370-4D1F-AFF4-586AB7E46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976" y="2027751"/>
            <a:ext cx="10104380" cy="454082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EVALUATION ERGONOMIQUE :</a:t>
            </a:r>
          </a:p>
          <a:p>
            <a:r>
              <a:rPr lang="fr-FR" dirty="0">
                <a:solidFill>
                  <a:schemeClr val="tx2"/>
                </a:solidFill>
              </a:rPr>
              <a:t>Avez-vous décrit précisément le protocole d’évaluation de votre maquette : </a:t>
            </a:r>
            <a:r>
              <a:rPr lang="fr-FR" b="1" dirty="0">
                <a:solidFill>
                  <a:schemeClr val="tx2"/>
                </a:solidFill>
              </a:rPr>
              <a:t>les scénarios d’usage</a:t>
            </a:r>
            <a:r>
              <a:rPr lang="fr-FR" dirty="0">
                <a:solidFill>
                  <a:schemeClr val="tx2"/>
                </a:solidFill>
              </a:rPr>
              <a:t>, les conditions d’observation des actions de l’interface lors d’une tâche, questionnaire de satisfaction, profil de la personne ayant joué le rôle d’utilisateur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synthétisé les résultats obtenus au regard des critères ergonomiques que vous avez utilisés pour concevoir votre maquette (critères respectés ou non)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présenté les modifications apportées à la maquette 0.1, suite à l’évaluation effectuée (version 0.2).</a:t>
            </a:r>
          </a:p>
          <a:p>
            <a:pPr marL="0" indent="0">
              <a:buNone/>
            </a:pPr>
            <a:endParaRPr lang="fr-FR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fr-FR" b="1" dirty="0">
                <a:solidFill>
                  <a:schemeClr val="tx2"/>
                </a:solidFill>
              </a:rPr>
              <a:t>REDACTION DU DOSSIER :</a:t>
            </a:r>
          </a:p>
          <a:p>
            <a:r>
              <a:rPr lang="fr-FR" dirty="0">
                <a:solidFill>
                  <a:schemeClr val="tx2"/>
                </a:solidFill>
              </a:rPr>
              <a:t>Avez-vous rédigé le rapport en décrivant bien les étapes ci-dessus, en argumentant sur vos choix et décisions de conception, en expliquant les résultats obtenus lors de l’évaluation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bien inclus les pages-écrans dans le corps de votre document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vérifié l’orthographe et la grammaire de votre rapport ?</a:t>
            </a:r>
          </a:p>
          <a:p>
            <a:r>
              <a:rPr lang="fr-FR" dirty="0">
                <a:solidFill>
                  <a:schemeClr val="tx2"/>
                </a:solidFill>
              </a:rPr>
              <a:t>Avez-vous bien déposé un seul document complet, au format PDF, avec noms et prénoms et groupe, en respectant la date de dépôt limite ?</a:t>
            </a:r>
          </a:p>
        </p:txBody>
      </p:sp>
    </p:spTree>
    <p:extLst>
      <p:ext uri="{BB962C8B-B14F-4D97-AF65-F5344CB8AC3E}">
        <p14:creationId xmlns:p14="http://schemas.microsoft.com/office/powerpoint/2010/main" val="89921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b="1" dirty="0"/>
              <a:t>Facilité d’utilisation : UX DESIGN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fr-FR" b="1" dirty="0">
                <a:solidFill>
                  <a:schemeClr val="tx2"/>
                </a:solidFill>
              </a:rPr>
              <a:t>UX Design </a:t>
            </a:r>
            <a:r>
              <a:rPr lang="fr-FR" dirty="0">
                <a:solidFill>
                  <a:schemeClr val="tx2"/>
                </a:solidFill>
              </a:rPr>
              <a:t>se décompose en deux termes :  “UX” (User </a:t>
            </a:r>
            <a:r>
              <a:rPr lang="fr-FR" dirty="0" err="1">
                <a:solidFill>
                  <a:schemeClr val="tx2"/>
                </a:solidFill>
              </a:rPr>
              <a:t>eXperience</a:t>
            </a:r>
            <a:r>
              <a:rPr lang="fr-FR" dirty="0">
                <a:solidFill>
                  <a:schemeClr val="tx2"/>
                </a:solidFill>
              </a:rPr>
              <a:t>, l’expérience utilisateur) et “Design” (conception en français).</a:t>
            </a:r>
          </a:p>
          <a:p>
            <a:pPr fontAlgn="base"/>
            <a:r>
              <a:rPr lang="fr-FR" dirty="0">
                <a:solidFill>
                  <a:schemeClr val="tx2"/>
                </a:solidFill>
              </a:rPr>
              <a:t>L’</a:t>
            </a:r>
            <a:r>
              <a:rPr lang="fr-FR" b="1" dirty="0">
                <a:solidFill>
                  <a:schemeClr val="tx2"/>
                </a:solidFill>
              </a:rPr>
              <a:t>UX </a:t>
            </a:r>
            <a:r>
              <a:rPr lang="fr-FR" dirty="0">
                <a:solidFill>
                  <a:schemeClr val="tx2"/>
                </a:solidFill>
              </a:rPr>
              <a:t>(User </a:t>
            </a:r>
            <a:r>
              <a:rPr lang="fr-FR" dirty="0" err="1">
                <a:solidFill>
                  <a:schemeClr val="tx2"/>
                </a:solidFill>
              </a:rPr>
              <a:t>eXperience</a:t>
            </a:r>
            <a:r>
              <a:rPr lang="fr-FR" dirty="0">
                <a:solidFill>
                  <a:schemeClr val="tx2"/>
                </a:solidFill>
              </a:rPr>
              <a:t>), acronyme pour l’expérience utilisateur, dépend des usages, du contexte et de la temporalité.</a:t>
            </a:r>
          </a:p>
          <a:p>
            <a:pPr fontAlgn="base"/>
            <a:r>
              <a:rPr lang="fr-FR" dirty="0">
                <a:solidFill>
                  <a:schemeClr val="tx2"/>
                </a:solidFill>
              </a:rPr>
              <a:t>Le </a:t>
            </a:r>
            <a:r>
              <a:rPr lang="fr-FR" b="1" dirty="0">
                <a:solidFill>
                  <a:schemeClr val="tx2"/>
                </a:solidFill>
              </a:rPr>
              <a:t>Design </a:t>
            </a:r>
            <a:r>
              <a:rPr lang="fr-FR" dirty="0">
                <a:solidFill>
                  <a:schemeClr val="tx2"/>
                </a:solidFill>
              </a:rPr>
              <a:t>renvoie à la fois à un art et un processus de conception. </a:t>
            </a:r>
          </a:p>
          <a:p>
            <a:pPr fontAlgn="base"/>
            <a:endParaRPr lang="fr-FR" dirty="0">
              <a:solidFill>
                <a:schemeClr val="tx2"/>
              </a:solidFill>
            </a:endParaRPr>
          </a:p>
          <a:p>
            <a:pPr fontAlgn="base"/>
            <a:endParaRPr lang="fr-FR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fr-FR" sz="1400" dirty="0">
                <a:solidFill>
                  <a:schemeClr val="tx2"/>
                </a:solidFill>
              </a:rPr>
              <a:t>SOURCE : https://www.usabilis.com/ux-design/</a:t>
            </a:r>
          </a:p>
        </p:txBody>
      </p:sp>
    </p:spTree>
    <p:extLst>
      <p:ext uri="{BB962C8B-B14F-4D97-AF65-F5344CB8AC3E}">
        <p14:creationId xmlns:p14="http://schemas.microsoft.com/office/powerpoint/2010/main" val="318827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b="1" dirty="0"/>
              <a:t>Services proposés par le cabinet en ergonomie USABILIS : </a:t>
            </a:r>
            <a:br>
              <a:rPr lang="fr-FR" sz="2800" b="1" dirty="0"/>
            </a:br>
            <a:r>
              <a:rPr lang="fr-FR" sz="1800" b="1" dirty="0">
                <a:solidFill>
                  <a:schemeClr val="tx2"/>
                </a:solidFill>
              </a:rPr>
              <a:t>SOURCE : https://www.usabilis.com/ux-design/</a:t>
            </a:r>
            <a:br>
              <a:rPr lang="fr-FR" sz="1800" b="1" dirty="0">
                <a:solidFill>
                  <a:schemeClr val="tx2"/>
                </a:solidFill>
              </a:rPr>
            </a:br>
            <a:endParaRPr lang="fr-FR" sz="2800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fr-FR" b="1" dirty="0">
                <a:solidFill>
                  <a:schemeClr val="tx2"/>
                </a:solidFill>
              </a:rPr>
              <a:t>ANALYSE DU TRAVAIL :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L’étude</a:t>
            </a:r>
            <a:r>
              <a:rPr lang="fr-FR" dirty="0">
                <a:solidFill>
                  <a:schemeClr val="tx2"/>
                </a:solidFill>
              </a:rPr>
              <a:t> pour comprendre les attentes de l’utilisateur, l’usage du produit et le point de vue des utilisateurs sur le terrain. 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La définition du problème</a:t>
            </a:r>
            <a:r>
              <a:rPr lang="fr-FR" dirty="0">
                <a:solidFill>
                  <a:schemeClr val="tx2"/>
                </a:solidFill>
              </a:rPr>
              <a:t>, les objectifs et contraintes techniques avec les parties prenantes du projet pour aboutir à une vision commune du problème et élaborer des solutions.</a:t>
            </a:r>
          </a:p>
          <a:p>
            <a:pPr fontAlgn="base"/>
            <a:r>
              <a:rPr lang="fr-FR" b="1" dirty="0">
                <a:solidFill>
                  <a:schemeClr val="tx2"/>
                </a:solidFill>
              </a:rPr>
              <a:t>CONCEPTION : 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Les ateliers créatifs</a:t>
            </a:r>
            <a:r>
              <a:rPr lang="fr-FR" dirty="0">
                <a:solidFill>
                  <a:schemeClr val="tx2"/>
                </a:solidFill>
              </a:rPr>
              <a:t>, la phase de </a:t>
            </a:r>
            <a:r>
              <a:rPr lang="fr-FR" dirty="0" err="1">
                <a:solidFill>
                  <a:schemeClr val="tx2"/>
                </a:solidFill>
              </a:rPr>
              <a:t>co</a:t>
            </a:r>
            <a:r>
              <a:rPr lang="fr-FR" dirty="0">
                <a:solidFill>
                  <a:schemeClr val="tx2"/>
                </a:solidFill>
              </a:rPr>
              <a:t>-création, pour générer des concepts innovants dans l’objectif d’améliorer la qualité de l’expérience utilisateur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Les ateliers de conception d’interface</a:t>
            </a:r>
            <a:r>
              <a:rPr lang="fr-FR" dirty="0">
                <a:solidFill>
                  <a:schemeClr val="tx2"/>
                </a:solidFill>
              </a:rPr>
              <a:t>, ou plutôt de </a:t>
            </a:r>
            <a:r>
              <a:rPr lang="fr-FR" dirty="0" err="1">
                <a:solidFill>
                  <a:schemeClr val="tx2"/>
                </a:solidFill>
              </a:rPr>
              <a:t>co-conception</a:t>
            </a:r>
            <a:r>
              <a:rPr lang="fr-FR" dirty="0">
                <a:solidFill>
                  <a:schemeClr val="tx2"/>
                </a:solidFill>
              </a:rPr>
              <a:t>, avec réalisation rapide d’une maquette. </a:t>
            </a:r>
          </a:p>
          <a:p>
            <a:pPr lvl="1" fontAlgn="base"/>
            <a:r>
              <a:rPr lang="fr-FR" b="1" dirty="0">
                <a:solidFill>
                  <a:schemeClr val="tx2"/>
                </a:solidFill>
              </a:rPr>
              <a:t>La création de prototype(s)</a:t>
            </a:r>
            <a:r>
              <a:rPr lang="fr-FR" dirty="0">
                <a:solidFill>
                  <a:schemeClr val="tx2"/>
                </a:solidFill>
              </a:rPr>
              <a:t> et mesurer la viabilité de la solution à présenter aux utilisateurs (tests).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3393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AD7EA0-D1BB-4C2E-868F-B76FC7088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dirty="0"/>
              <a:t>Conception et évaluation ergonomique d’une application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D7547A63-96DF-4708-A941-B6716336501B}"/>
              </a:ext>
            </a:extLst>
          </p:cNvPr>
          <p:cNvSpPr/>
          <p:nvPr/>
        </p:nvSpPr>
        <p:spPr>
          <a:xfrm>
            <a:off x="1803223" y="1995717"/>
            <a:ext cx="2894202" cy="10800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Analyse des tâches d’un domaine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972137CB-1ABB-456F-BE9F-1622029B86F8}"/>
              </a:ext>
            </a:extLst>
          </p:cNvPr>
          <p:cNvGrpSpPr/>
          <p:nvPr/>
        </p:nvGrpSpPr>
        <p:grpSpPr>
          <a:xfrm>
            <a:off x="1968366" y="3785819"/>
            <a:ext cx="3392806" cy="1218935"/>
            <a:chOff x="1968366" y="3785819"/>
            <a:chExt cx="3392806" cy="1218935"/>
          </a:xfrm>
        </p:grpSpPr>
        <p:cxnSp>
          <p:nvCxnSpPr>
            <p:cNvPr id="11" name="Connecteur : en angle 10">
              <a:extLst>
                <a:ext uri="{FF2B5EF4-FFF2-40B4-BE49-F238E27FC236}">
                  <a16:creationId xmlns:a16="http://schemas.microsoft.com/office/drawing/2014/main" id="{6D2D332A-3BDA-42F5-BDC9-EC7AF1B2F1B9}"/>
                </a:ext>
              </a:extLst>
            </p:cNvPr>
            <p:cNvCxnSpPr>
              <a:cxnSpLocks/>
              <a:stCxn id="6" idx="1"/>
              <a:endCxn id="5" idx="1"/>
            </p:cNvCxnSpPr>
            <p:nvPr/>
          </p:nvCxnSpPr>
          <p:spPr>
            <a:xfrm rot="10800000">
              <a:off x="5348472" y="3785821"/>
              <a:ext cx="12700" cy="1218933"/>
            </a:xfrm>
            <a:prstGeom prst="bentConnector3">
              <a:avLst>
                <a:gd name="adj1" fmla="val 10255039"/>
              </a:avLst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38896DE7-53C4-46BF-BE89-69F645A4B570}"/>
                </a:ext>
              </a:extLst>
            </p:cNvPr>
            <p:cNvSpPr txBox="1"/>
            <p:nvPr/>
          </p:nvSpPr>
          <p:spPr>
            <a:xfrm>
              <a:off x="1968366" y="3785819"/>
              <a:ext cx="1834156" cy="120032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fr-FR" dirty="0"/>
                <a:t>Version 0.2 :</a:t>
              </a:r>
            </a:p>
            <a:p>
              <a:r>
                <a:rPr lang="fr-FR" dirty="0"/>
                <a:t>Modifications</a:t>
              </a:r>
            </a:p>
            <a:p>
              <a:r>
                <a:rPr lang="fr-FR" dirty="0"/>
                <a:t>apportées</a:t>
              </a:r>
            </a:p>
            <a:p>
              <a:r>
                <a:rPr lang="fr-FR" dirty="0"/>
                <a:t>à la version 0.1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C29075FE-1AA1-4EED-ADC0-0E9368B0A504}"/>
              </a:ext>
            </a:extLst>
          </p:cNvPr>
          <p:cNvGrpSpPr/>
          <p:nvPr/>
        </p:nvGrpSpPr>
        <p:grpSpPr>
          <a:xfrm>
            <a:off x="5348472" y="4343166"/>
            <a:ext cx="2894202" cy="1201628"/>
            <a:chOff x="5348472" y="4343166"/>
            <a:chExt cx="2894202" cy="1201628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85B47B6D-3AB8-4CA1-9CC9-637513C9F6DB}"/>
                </a:ext>
              </a:extLst>
            </p:cNvPr>
            <p:cNvSpPr/>
            <p:nvPr/>
          </p:nvSpPr>
          <p:spPr>
            <a:xfrm>
              <a:off x="5348472" y="4464711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Évaluation Utilisateur</a:t>
              </a:r>
            </a:p>
          </p:txBody>
        </p:sp>
        <p:sp>
          <p:nvSpPr>
            <p:cNvPr id="17" name="Flèche : bas 16">
              <a:extLst>
                <a:ext uri="{FF2B5EF4-FFF2-40B4-BE49-F238E27FC236}">
                  <a16:creationId xmlns:a16="http://schemas.microsoft.com/office/drawing/2014/main" id="{CC350894-BF8C-410B-AD9A-8B0547801AF0}"/>
                </a:ext>
              </a:extLst>
            </p:cNvPr>
            <p:cNvSpPr/>
            <p:nvPr/>
          </p:nvSpPr>
          <p:spPr>
            <a:xfrm>
              <a:off x="6618914" y="4343166"/>
              <a:ext cx="234892" cy="1215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B9AABBED-1F3D-41C6-9629-7F29D252853D}"/>
              </a:ext>
            </a:extLst>
          </p:cNvPr>
          <p:cNvGrpSpPr/>
          <p:nvPr/>
        </p:nvGrpSpPr>
        <p:grpSpPr>
          <a:xfrm>
            <a:off x="5408593" y="5544794"/>
            <a:ext cx="2894202" cy="1218933"/>
            <a:chOff x="5408593" y="5544794"/>
            <a:chExt cx="2894202" cy="1218933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5116AB90-1A61-4C8C-956C-A13A70FB754B}"/>
                </a:ext>
              </a:extLst>
            </p:cNvPr>
            <p:cNvSpPr/>
            <p:nvPr/>
          </p:nvSpPr>
          <p:spPr>
            <a:xfrm>
              <a:off x="5408593" y="5683644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Dossier servant de compte-rendu</a:t>
              </a:r>
            </a:p>
          </p:txBody>
        </p:sp>
        <p:sp>
          <p:nvSpPr>
            <p:cNvPr id="18" name="Flèche : bas 17">
              <a:extLst>
                <a:ext uri="{FF2B5EF4-FFF2-40B4-BE49-F238E27FC236}">
                  <a16:creationId xmlns:a16="http://schemas.microsoft.com/office/drawing/2014/main" id="{FA166AF0-1BD5-42CC-9ECC-A5F81C7B1339}"/>
                </a:ext>
              </a:extLst>
            </p:cNvPr>
            <p:cNvSpPr/>
            <p:nvPr/>
          </p:nvSpPr>
          <p:spPr>
            <a:xfrm>
              <a:off x="6678127" y="5544794"/>
              <a:ext cx="234892" cy="173597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1CF23826-53CD-495A-805B-6D0330997174}"/>
              </a:ext>
            </a:extLst>
          </p:cNvPr>
          <p:cNvGrpSpPr/>
          <p:nvPr/>
        </p:nvGrpSpPr>
        <p:grpSpPr>
          <a:xfrm>
            <a:off x="4755535" y="2026846"/>
            <a:ext cx="3482021" cy="1080083"/>
            <a:chOff x="4755535" y="2026846"/>
            <a:chExt cx="3482021" cy="1080083"/>
          </a:xfrm>
        </p:grpSpPr>
        <p:sp>
          <p:nvSpPr>
            <p:cNvPr id="16" name="Flèche : bas 15">
              <a:extLst>
                <a:ext uri="{FF2B5EF4-FFF2-40B4-BE49-F238E27FC236}">
                  <a16:creationId xmlns:a16="http://schemas.microsoft.com/office/drawing/2014/main" id="{73C59719-2DA4-428A-B0F7-417042985212}"/>
                </a:ext>
              </a:extLst>
            </p:cNvPr>
            <p:cNvSpPr/>
            <p:nvPr/>
          </p:nvSpPr>
          <p:spPr>
            <a:xfrm rot="16200000">
              <a:off x="4878502" y="2270904"/>
              <a:ext cx="283775" cy="52971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3">
              <a:extLst>
                <a:ext uri="{FF2B5EF4-FFF2-40B4-BE49-F238E27FC236}">
                  <a16:creationId xmlns:a16="http://schemas.microsoft.com/office/drawing/2014/main" id="{D7547A63-96DF-4708-A941-B6716336501B}"/>
                </a:ext>
              </a:extLst>
            </p:cNvPr>
            <p:cNvSpPr/>
            <p:nvPr/>
          </p:nvSpPr>
          <p:spPr>
            <a:xfrm>
              <a:off x="5343354" y="2026846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Spécification fonctionnelle</a:t>
              </a:r>
            </a:p>
          </p:txBody>
        </p: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2048098C-EF5C-4F4B-9F13-C72C2078D454}"/>
              </a:ext>
            </a:extLst>
          </p:cNvPr>
          <p:cNvGrpSpPr/>
          <p:nvPr/>
        </p:nvGrpSpPr>
        <p:grpSpPr>
          <a:xfrm>
            <a:off x="5348472" y="3118801"/>
            <a:ext cx="2894202" cy="1207060"/>
            <a:chOff x="5348472" y="3118801"/>
            <a:chExt cx="2894202" cy="120706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D9B96827-2C13-4B95-BF22-50ABB9622FBC}"/>
                </a:ext>
              </a:extLst>
            </p:cNvPr>
            <p:cNvSpPr/>
            <p:nvPr/>
          </p:nvSpPr>
          <p:spPr>
            <a:xfrm>
              <a:off x="5348472" y="3245778"/>
              <a:ext cx="2894202" cy="10800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Maquettage ergonomique</a:t>
              </a:r>
            </a:p>
          </p:txBody>
        </p:sp>
        <p:sp>
          <p:nvSpPr>
            <p:cNvPr id="13" name="Flèche : bas 16">
              <a:extLst>
                <a:ext uri="{FF2B5EF4-FFF2-40B4-BE49-F238E27FC236}">
                  <a16:creationId xmlns:a16="http://schemas.microsoft.com/office/drawing/2014/main" id="{CC350894-BF8C-410B-AD9A-8B0547801AF0}"/>
                </a:ext>
              </a:extLst>
            </p:cNvPr>
            <p:cNvSpPr/>
            <p:nvPr/>
          </p:nvSpPr>
          <p:spPr>
            <a:xfrm>
              <a:off x="6526526" y="3118801"/>
              <a:ext cx="234892" cy="1215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580458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474D20-F1E5-4895-9ED9-810F4214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Démarche de votre étude</a:t>
            </a:r>
            <a:endParaRPr lang="fr-FR" b="1" u="sng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1441DB-8FBC-41E2-A877-5C7B9EF2A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46043"/>
            <a:ext cx="8946541" cy="4195481"/>
          </a:xfrm>
        </p:spPr>
        <p:txBody>
          <a:bodyPr>
            <a:normAutofit fontScale="85000" lnSpcReduction="20000"/>
          </a:bodyPr>
          <a:lstStyle/>
          <a:p>
            <a:r>
              <a:rPr lang="fr-FR" b="1" dirty="0">
                <a:solidFill>
                  <a:schemeClr val="tx2">
                    <a:lumMod val="75000"/>
                  </a:schemeClr>
                </a:solidFill>
              </a:rPr>
              <a:t>PHASE d’ANALYSE et de CONCEPTION : Approche « utilisateurs »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Analyse de la tâche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Besoins en informations et assistance</a:t>
            </a:r>
          </a:p>
          <a:p>
            <a:pPr lvl="1"/>
            <a:r>
              <a:rPr lang="fr-FR" dirty="0" err="1">
                <a:solidFill>
                  <a:schemeClr val="tx2">
                    <a:lumMod val="75000"/>
                  </a:schemeClr>
                </a:solidFill>
              </a:rPr>
              <a:t>Benchmarking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: l’existant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Spécification fonctionnelle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Maquettage / Re-maquettage</a:t>
            </a:r>
          </a:p>
          <a:p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fr-FR" b="1" dirty="0">
                <a:solidFill>
                  <a:schemeClr val="tx2">
                    <a:lumMod val="75000"/>
                  </a:schemeClr>
                </a:solidFill>
              </a:rPr>
              <a:t>PHASE D’EVALUATION : Test « Utilisateurs »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Définition de scénarios d’usage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Définition de consignes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Élaboration une grille d’observation des comportements</a:t>
            </a:r>
          </a:p>
          <a:p>
            <a:pPr lvl="1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Collecte des données : comportement + satisfaction subjective</a:t>
            </a:r>
          </a:p>
          <a:p>
            <a:pPr lvl="2"/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Participants = au moins 2 personnes</a:t>
            </a:r>
          </a:p>
          <a:p>
            <a:endParaRPr lang="fr-FR" dirty="0">
              <a:solidFill>
                <a:schemeClr val="tx2">
                  <a:lumMod val="75000"/>
                </a:schemeClr>
              </a:solidFill>
            </a:endParaRPr>
          </a:p>
          <a:p>
            <a:endParaRPr lang="fr-FR" dirty="0"/>
          </a:p>
        </p:txBody>
      </p:sp>
      <p:grpSp>
        <p:nvGrpSpPr>
          <p:cNvPr id="8" name="Groupe 7"/>
          <p:cNvGrpSpPr/>
          <p:nvPr/>
        </p:nvGrpSpPr>
        <p:grpSpPr>
          <a:xfrm>
            <a:off x="6517676" y="2333095"/>
            <a:ext cx="5197644" cy="1601698"/>
            <a:chOff x="6476425" y="2381222"/>
            <a:chExt cx="5197644" cy="1601698"/>
          </a:xfrm>
        </p:grpSpPr>
        <p:sp>
          <p:nvSpPr>
            <p:cNvPr id="4" name="ZoneTexte 3"/>
            <p:cNvSpPr txBox="1"/>
            <p:nvPr/>
          </p:nvSpPr>
          <p:spPr>
            <a:xfrm flipH="1">
              <a:off x="6476425" y="2381222"/>
              <a:ext cx="43726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>
                  <a:solidFill>
                    <a:schemeClr val="tx2"/>
                  </a:solidFill>
                </a:rPr>
                <a:t>Que fait l’utilisateur </a:t>
              </a:r>
              <a:r>
                <a:rPr lang="fr-FR" b="1" i="1" u="sng" dirty="0">
                  <a:solidFill>
                    <a:schemeClr val="tx2"/>
                  </a:solidFill>
                </a:rPr>
                <a:t>habituellement </a:t>
              </a:r>
              <a:r>
                <a:rPr lang="fr-FR" i="1" dirty="0">
                  <a:solidFill>
                    <a:schemeClr val="tx2"/>
                  </a:solidFill>
                </a:rPr>
                <a:t>? </a:t>
              </a:r>
            </a:p>
          </p:txBody>
        </p:sp>
        <p:sp>
          <p:nvSpPr>
            <p:cNvPr id="5" name="ZoneTexte 4"/>
            <p:cNvSpPr txBox="1"/>
            <p:nvPr/>
          </p:nvSpPr>
          <p:spPr>
            <a:xfrm flipH="1">
              <a:off x="6476425" y="2691751"/>
              <a:ext cx="43726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>
                  <a:solidFill>
                    <a:schemeClr val="tx2"/>
                  </a:solidFill>
                </a:rPr>
                <a:t>A quels moments pourrait-on l’aider ?</a:t>
              </a:r>
            </a:p>
          </p:txBody>
        </p:sp>
        <p:sp>
          <p:nvSpPr>
            <p:cNvPr id="6" name="ZoneTexte 5"/>
            <p:cNvSpPr txBox="1"/>
            <p:nvPr/>
          </p:nvSpPr>
          <p:spPr>
            <a:xfrm flipH="1">
              <a:off x="6476425" y="3002280"/>
              <a:ext cx="43726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>
                  <a:solidFill>
                    <a:schemeClr val="tx2"/>
                  </a:solidFill>
                </a:rPr>
                <a:t>Qu’est-ce qui existe déjà ?</a:t>
              </a:r>
            </a:p>
            <a:p>
              <a:r>
                <a:rPr lang="fr-FR" i="1" dirty="0">
                  <a:solidFill>
                    <a:schemeClr val="tx2"/>
                  </a:solidFill>
                </a:rPr>
                <a:t>Quelles aides peut-on lui apporter ?</a:t>
              </a:r>
            </a:p>
          </p:txBody>
        </p:sp>
        <p:sp>
          <p:nvSpPr>
            <p:cNvPr id="7" name="ZoneTexte 6"/>
            <p:cNvSpPr txBox="1"/>
            <p:nvPr/>
          </p:nvSpPr>
          <p:spPr>
            <a:xfrm flipH="1">
              <a:off x="6476425" y="3336589"/>
              <a:ext cx="51976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i="1" dirty="0">
                <a:solidFill>
                  <a:schemeClr val="tx2"/>
                </a:solidFill>
              </a:endParaRPr>
            </a:p>
            <a:p>
              <a:r>
                <a:rPr lang="fr-FR" i="1" dirty="0">
                  <a:solidFill>
                    <a:schemeClr val="tx2"/>
                  </a:solidFill>
                </a:rPr>
                <a:t>A quoi cela va concrètement ressembler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09236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Personnalisé 1">
      <a:dk1>
        <a:srgbClr val="FFFFFF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</TotalTime>
  <Words>2075</Words>
  <Application>Microsoft Office PowerPoint</Application>
  <PresentationFormat>Grand écran</PresentationFormat>
  <Paragraphs>257</Paragraphs>
  <Slides>56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56</vt:i4>
      </vt:variant>
    </vt:vector>
  </HeadingPairs>
  <TitlesOfParts>
    <vt:vector size="62" baseType="lpstr">
      <vt:lpstr>Arial</vt:lpstr>
      <vt:lpstr>Century Gothic</vt:lpstr>
      <vt:lpstr>Roboto</vt:lpstr>
      <vt:lpstr>Wingdings</vt:lpstr>
      <vt:lpstr>Wingdings 3</vt:lpstr>
      <vt:lpstr>Ion</vt:lpstr>
      <vt:lpstr>Ergonomie des IHM</vt:lpstr>
      <vt:lpstr>Intérêt de l’ergonomie des IHM </vt:lpstr>
      <vt:lpstr>Ergonomie : point de vue « utilisateur »</vt:lpstr>
      <vt:lpstr>Présentation PowerPoint</vt:lpstr>
      <vt:lpstr>Présentation PowerPoint</vt:lpstr>
      <vt:lpstr>Facilité d’utilisation : UX DESIGN</vt:lpstr>
      <vt:lpstr>Services proposés par le cabinet en ergonomie USABILIS :  SOURCE : https://www.usabilis.com/ux-design/ </vt:lpstr>
      <vt:lpstr>Conception et évaluation ergonomique d’une application</vt:lpstr>
      <vt:lpstr>Démarche de votre étude</vt:lpstr>
      <vt:lpstr>Le projet SAE : Développement d’une application de valorisation de données publiques : Usage du vélo dans la métropole de Nantes </vt:lpstr>
      <vt:lpstr>Le projet SAE : Développement d’une application de valorisation de données publiques : Usage du vélo dans la métropole de Nantes </vt:lpstr>
      <vt:lpstr>ANALYSE DES TÂCHES</vt:lpstr>
      <vt:lpstr>Méthode d’analyse des tâches (Hierarchical Task Analysis – HTA)</vt:lpstr>
      <vt:lpstr>Analyse des tâches (Hierarchical Task Analysis – HTA)</vt:lpstr>
      <vt:lpstr>Tâche : Analyse de données</vt:lpstr>
      <vt:lpstr>PHASE DE CONCEPTION - MAQUETTAGE</vt:lpstr>
      <vt:lpstr>Problème : capacité limitée à traiter des informations abstraites</vt:lpstr>
      <vt:lpstr>Problématique de l’Ergonomie des IHM :  Rendre concrets des objets abstraits</vt:lpstr>
      <vt:lpstr>Concept d’affordance : Propriétés concrètes des objets pertinentes pour l’action (D. Norman)</vt:lpstr>
      <vt:lpstr>CONTRÔLE</vt:lpstr>
      <vt:lpstr>Affichage de données quantitatives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Affichage de données qualitatives</vt:lpstr>
      <vt:lpstr>Ergonomie : Ux Experience</vt:lpstr>
      <vt:lpstr>Composantes d’une IHM  https://m2.material.io/design/introduction#components</vt:lpstr>
      <vt:lpstr>Cards</vt:lpstr>
      <vt:lpstr>Lists</vt:lpstr>
      <vt:lpstr>Sheet</vt:lpstr>
      <vt:lpstr>Navigation drawer</vt:lpstr>
      <vt:lpstr>Tabs</vt:lpstr>
      <vt:lpstr>Floating action button</vt:lpstr>
      <vt:lpstr>Text fields</vt:lpstr>
      <vt:lpstr>Chips</vt:lpstr>
      <vt:lpstr>Selection controls</vt:lpstr>
      <vt:lpstr>Snackbars</vt:lpstr>
      <vt:lpstr>Banners</vt:lpstr>
      <vt:lpstr>Dialogs</vt:lpstr>
      <vt:lpstr>Critères ergonomiques</vt:lpstr>
      <vt:lpstr>Dimensions ergonomiques d’une IHM (Moran, 1981)</vt:lpstr>
      <vt:lpstr>Maquettage : respect de critères ergonomiques</vt:lpstr>
      <vt:lpstr>Ux Design d’un site web https://blog-ux.com/quelle-difference-entre-ux-design-et-ui-design/</vt:lpstr>
      <vt:lpstr>Structure de l’IHM</vt:lpstr>
      <vt:lpstr>PHASE D’EVALUATION</vt:lpstr>
      <vt:lpstr>Évaluation : Test « Utilisateurs » Consigne pour participants</vt:lpstr>
      <vt:lpstr>Évaluation : Test « Utilisateurs » Scénarios d’usage (use-cases)</vt:lpstr>
      <vt:lpstr>Grille d’observation des comportements</vt:lpstr>
      <vt:lpstr>Débriefing</vt:lpstr>
      <vt:lpstr>Présentation PowerPoint</vt:lpstr>
      <vt:lpstr>Présentation PowerPoint</vt:lpstr>
      <vt:lpstr>Questionnement avant le dépôt du dossier (1/3)</vt:lpstr>
      <vt:lpstr>Questionnement avant le dépôt du dossier (2/3)</vt:lpstr>
      <vt:lpstr>Questionnement avant le dépôt du dossier (3/3)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Ergonomie des IHM</dc:title>
  <dc:creator>Thierry Morineau</dc:creator>
  <cp:lastModifiedBy>Thierry Morineau</cp:lastModifiedBy>
  <cp:revision>57</cp:revision>
  <dcterms:created xsi:type="dcterms:W3CDTF">2020-03-03T13:33:42Z</dcterms:created>
  <dcterms:modified xsi:type="dcterms:W3CDTF">2023-01-24T12:23:43Z</dcterms:modified>
</cp:coreProperties>
</file>

<file path=docProps/thumbnail.jpeg>
</file>